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1"/>
  </p:notesMasterIdLst>
  <p:sldIdLst>
    <p:sldId id="534" r:id="rId3"/>
    <p:sldId id="535" r:id="rId4"/>
    <p:sldId id="537" r:id="rId5"/>
    <p:sldId id="538" r:id="rId6"/>
    <p:sldId id="539" r:id="rId7"/>
    <p:sldId id="536" r:id="rId8"/>
    <p:sldId id="540" r:id="rId9"/>
    <p:sldId id="542" r:id="rId10"/>
    <p:sldId id="543" r:id="rId11"/>
    <p:sldId id="545" r:id="rId12"/>
    <p:sldId id="544" r:id="rId13"/>
    <p:sldId id="541" r:id="rId14"/>
    <p:sldId id="548" r:id="rId15"/>
    <p:sldId id="550" r:id="rId16"/>
    <p:sldId id="551" r:id="rId17"/>
    <p:sldId id="549" r:id="rId18"/>
    <p:sldId id="256" r:id="rId19"/>
    <p:sldId id="257" r:id="rId20"/>
    <p:sldId id="592" r:id="rId21"/>
    <p:sldId id="258" r:id="rId22"/>
    <p:sldId id="390" r:id="rId23"/>
    <p:sldId id="593" r:id="rId24"/>
    <p:sldId id="259" r:id="rId25"/>
    <p:sldId id="365" r:id="rId26"/>
    <p:sldId id="594" r:id="rId27"/>
    <p:sldId id="260" r:id="rId28"/>
    <p:sldId id="340" r:id="rId29"/>
    <p:sldId id="595" r:id="rId30"/>
    <p:sldId id="569" r:id="rId31"/>
    <p:sldId id="522" r:id="rId32"/>
    <p:sldId id="581" r:id="rId33"/>
    <p:sldId id="546" r:id="rId34"/>
    <p:sldId id="582" r:id="rId35"/>
    <p:sldId id="583" r:id="rId36"/>
    <p:sldId id="584" r:id="rId37"/>
    <p:sldId id="585" r:id="rId38"/>
    <p:sldId id="586" r:id="rId39"/>
    <p:sldId id="587" r:id="rId40"/>
    <p:sldId id="588" r:id="rId41"/>
    <p:sldId id="589" r:id="rId42"/>
    <p:sldId id="590" r:id="rId43"/>
    <p:sldId id="591" r:id="rId44"/>
    <p:sldId id="579" r:id="rId45"/>
    <p:sldId id="596" r:id="rId46"/>
    <p:sldId id="563" r:id="rId47"/>
    <p:sldId id="564" r:id="rId48"/>
    <p:sldId id="567" r:id="rId49"/>
    <p:sldId id="566" r:id="rId50"/>
    <p:sldId id="565" r:id="rId51"/>
    <p:sldId id="553" r:id="rId52"/>
    <p:sldId id="552" r:id="rId53"/>
    <p:sldId id="554" r:id="rId54"/>
    <p:sldId id="559" r:id="rId55"/>
    <p:sldId id="560" r:id="rId56"/>
    <p:sldId id="555" r:id="rId57"/>
    <p:sldId id="557" r:id="rId58"/>
    <p:sldId id="561" r:id="rId59"/>
    <p:sldId id="56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7"/>
    <p:restoredTop sz="94665"/>
  </p:normalViewPr>
  <p:slideViewPr>
    <p:cSldViewPr snapToGrid="0" snapToObjects="1">
      <p:cViewPr varScale="1">
        <p:scale>
          <a:sx n="94" d="100"/>
          <a:sy n="94" d="100"/>
        </p:scale>
        <p:origin x="1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C517C-02E6-314B-BA43-B10CBA132771}" type="datetimeFigureOut">
              <a:rPr lang="en-US" smtClean="0"/>
              <a:t>6/13/19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16E52-2418-0C4A-9B60-EDB482D5FFA1}" type="slidenum">
              <a:rPr lang="en-US" smtClean="0"/>
              <a:t>‹#›</a:t>
            </a:fld>
            <a:endParaRPr lang="en-US"/>
          </a:p>
        </p:txBody>
      </p:sp>
    </p:spTree>
    <p:extLst>
      <p:ext uri="{BB962C8B-B14F-4D97-AF65-F5344CB8AC3E}">
        <p14:creationId xmlns:p14="http://schemas.microsoft.com/office/powerpoint/2010/main" val="205576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CB6C83-B894-2740-9986-97D8BB6F6D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428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CB6C83-B894-2740-9986-97D8BB6F6D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82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CB6C83-B894-2740-9986-97D8BB6F6D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130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DO IT BY CLASS AS WELL TO CHECK FOR POSSIBLE ERROR.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CB6C83-B894-2740-9986-97D8BB6F6D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33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17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38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97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768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20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35063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72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42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28312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4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6/13/19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6/13/19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6/13/19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6/13/19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6/13/19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6/13/19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3122685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2.tiff"/></Relationships>
</file>

<file path=ppt/slides/_rels/slide4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Exploratory Data Analysis (EDA)</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028441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600" b="0" i="0" u="none" strike="noStrike" kern="1200" cap="none" spc="0" normalizeH="0" baseline="0" noProof="0" dirty="0">
                <a:ln>
                  <a:noFill/>
                </a:ln>
                <a:solidFill>
                  <a:prstClr val="black"/>
                </a:solidFill>
                <a:effectLst/>
                <a:uLnTx/>
                <a:uFillTx/>
                <a:latin typeface="Arial"/>
                <a:ea typeface="+mn-ea"/>
                <a:cs typeface="+mn-cs"/>
              </a:rPr>
              <a:t>(</a:t>
            </a:r>
            <a:r>
              <a:rPr kumimoji="0" lang="en-US" sz="1600" b="0" i="0" u="none" strike="noStrike" kern="1200" cap="none" spc="0" normalizeH="0" baseline="0" noProof="0" dirty="0" err="1">
                <a:ln>
                  <a:noFill/>
                </a:ln>
                <a:solidFill>
                  <a:prstClr val="black"/>
                </a:solidFill>
                <a:effectLst/>
                <a:uLnTx/>
                <a:uFillTx/>
                <a:latin typeface="Arial"/>
                <a:ea typeface="+mn-ea"/>
                <a:cs typeface="+mn-cs"/>
              </a:rPr>
              <a:t>aes</a:t>
            </a:r>
            <a:r>
              <a:rPr kumimoji="0" lang="en-US" sz="1600" b="0" i="0" u="none" strike="noStrike" kern="1200" cap="none" spc="0" normalizeH="0" baseline="0" noProof="0" dirty="0">
                <a:ln>
                  <a:noFill/>
                </a:ln>
                <a:solidFill>
                  <a:prstClr val="black"/>
                </a:solidFill>
                <a:effectLst/>
                <a:uLnTx/>
                <a:uFillTx/>
                <a:latin typeface="Arial"/>
                <a:ea typeface="+mn-ea"/>
                <a:cs typeface="+mn-cs"/>
              </a:rPr>
              <a:t>(y = </a:t>
            </a:r>
            <a:r>
              <a:rPr kumimoji="0" lang="en-US" sz="1600" b="0" i="0" u="none" strike="noStrike" kern="1200" cap="none" spc="0" normalizeH="0" baseline="0" noProof="0" dirty="0" err="1">
                <a:ln>
                  <a:noFill/>
                </a:ln>
                <a:solidFill>
                  <a:prstClr val="black"/>
                </a:solidFill>
                <a:effectLst/>
                <a:uLnTx/>
                <a:uFillTx/>
                <a:latin typeface="Arial"/>
                <a:ea typeface="+mn-ea"/>
                <a:cs typeface="+mn-cs"/>
              </a:rPr>
              <a:t>cty</a:t>
            </a:r>
            <a:r>
              <a:rPr kumimoji="0" lang="en-US" sz="1600" b="0" i="0" u="none" strike="noStrike" kern="1200" cap="none" spc="0" normalizeH="0" baseline="0" noProof="0" dirty="0">
                <a:ln>
                  <a:noFill/>
                </a:ln>
                <a:solidFill>
                  <a:prstClr val="black"/>
                </a:solidFill>
                <a:effectLst/>
                <a:uLnTx/>
                <a:uFillTx/>
                <a:latin typeface="Arial"/>
                <a:ea typeface="+mn-ea"/>
                <a:cs typeface="+mn-cs"/>
              </a:rPr>
              <a:t>, color = class))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geom_boxplot</a:t>
            </a:r>
            <a:r>
              <a:rPr kumimoji="0" lang="en-US" sz="1600" b="0" i="0" u="none" strike="noStrike" kern="1200" cap="none" spc="0" normalizeH="0" baseline="0" noProof="0" dirty="0">
                <a:ln>
                  <a:noFill/>
                </a:ln>
                <a:solidFill>
                  <a:prstClr val="black"/>
                </a:solidFill>
                <a:effectLst/>
                <a:uLnTx/>
                <a:uFillTx/>
                <a:latin typeface="Arial"/>
                <a:ea typeface="+mn-ea"/>
                <a:cs typeface="+mn-cs"/>
              </a:rPr>
              <a:t>()</a:t>
            </a:r>
          </a:p>
        </p:txBody>
      </p:sp>
      <p:pic>
        <p:nvPicPr>
          <p:cNvPr id="4" name="Picture 3">
            <a:extLst>
              <a:ext uri="{FF2B5EF4-FFF2-40B4-BE49-F238E27FC236}">
                <a16:creationId xmlns:a16="http://schemas.microsoft.com/office/drawing/2014/main" id="{E1B6C250-D39F-E649-914B-AF3021528EFA}"/>
              </a:ext>
            </a:extLst>
          </p:cNvPr>
          <p:cNvPicPr>
            <a:picLocks noChangeAspect="1"/>
          </p:cNvPicPr>
          <p:nvPr/>
        </p:nvPicPr>
        <p:blipFill>
          <a:blip r:embed="rId3"/>
          <a:stretch>
            <a:fillRect/>
          </a:stretch>
        </p:blipFill>
        <p:spPr>
          <a:xfrm>
            <a:off x="3581400" y="1846570"/>
            <a:ext cx="5318416" cy="4369653"/>
          </a:xfrm>
          <a:prstGeom prst="rect">
            <a:avLst/>
          </a:prstGeom>
        </p:spPr>
      </p:pic>
    </p:spTree>
    <p:extLst>
      <p:ext uri="{BB962C8B-B14F-4D97-AF65-F5344CB8AC3E}">
        <p14:creationId xmlns:p14="http://schemas.microsoft.com/office/powerpoint/2010/main" val="86283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600" b="0" i="0" u="none" strike="noStrike" kern="1200" cap="none" spc="0" normalizeH="0" baseline="0" noProof="0" dirty="0">
                <a:ln>
                  <a:noFill/>
                </a:ln>
                <a:solidFill>
                  <a:prstClr val="black"/>
                </a:solidFill>
                <a:effectLst/>
                <a:uLnTx/>
                <a:uFillTx/>
                <a:latin typeface="Arial"/>
                <a:ea typeface="+mn-ea"/>
                <a:cs typeface="+mn-cs"/>
              </a:rPr>
              <a:t>(</a:t>
            </a:r>
            <a:r>
              <a:rPr kumimoji="0" lang="en-US" sz="1600" b="0" i="0" u="none" strike="noStrike" kern="1200" cap="none" spc="0" normalizeH="0" baseline="0" noProof="0" dirty="0" err="1">
                <a:ln>
                  <a:noFill/>
                </a:ln>
                <a:solidFill>
                  <a:prstClr val="black"/>
                </a:solidFill>
                <a:effectLst/>
                <a:uLnTx/>
                <a:uFillTx/>
                <a:latin typeface="Arial"/>
                <a:ea typeface="+mn-ea"/>
                <a:cs typeface="+mn-cs"/>
              </a:rPr>
              <a:t>aes</a:t>
            </a:r>
            <a:r>
              <a:rPr kumimoji="0" lang="en-US" sz="1600" b="0" i="0" u="none" strike="noStrike" kern="1200" cap="none" spc="0" normalizeH="0" baseline="0" noProof="0" dirty="0">
                <a:ln>
                  <a:noFill/>
                </a:ln>
                <a:solidFill>
                  <a:prstClr val="black"/>
                </a:solidFill>
                <a:effectLst/>
                <a:uLnTx/>
                <a:uFillTx/>
                <a:latin typeface="Arial"/>
                <a:ea typeface="+mn-ea"/>
                <a:cs typeface="+mn-cs"/>
              </a:rPr>
              <a:t>(x = </a:t>
            </a:r>
            <a:r>
              <a:rPr kumimoji="0" lang="en-US" sz="1600" b="0" i="0" u="none" strike="noStrike" kern="1200" cap="none" spc="0" normalizeH="0" baseline="0" noProof="0" dirty="0" err="1">
                <a:ln>
                  <a:noFill/>
                </a:ln>
                <a:solidFill>
                  <a:prstClr val="black"/>
                </a:solidFill>
                <a:effectLst/>
                <a:uLnTx/>
                <a:uFillTx/>
                <a:latin typeface="Arial"/>
                <a:ea typeface="+mn-ea"/>
                <a:cs typeface="+mn-cs"/>
              </a:rPr>
              <a:t>cty</a:t>
            </a:r>
            <a:r>
              <a:rPr kumimoji="0" lang="en-US" sz="1600" b="0" i="0" u="none" strike="noStrike" kern="1200" cap="none" spc="0" normalizeH="0" baseline="0" noProof="0" dirty="0">
                <a:ln>
                  <a:noFill/>
                </a:ln>
                <a:solidFill>
                  <a:prstClr val="black"/>
                </a:solidFill>
                <a:effectLst/>
                <a:uLnTx/>
                <a:uFillTx/>
                <a:latin typeface="Arial"/>
                <a:ea typeface="+mn-ea"/>
                <a:cs typeface="+mn-cs"/>
              </a:rPr>
              <a:t>, color = class))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6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facet_grid</a:t>
            </a:r>
            <a:r>
              <a:rPr kumimoji="0" lang="en-US" sz="1600" b="0" i="0" u="none" strike="noStrike" kern="1200" cap="none" spc="0" normalizeH="0" baseline="0" noProof="0" dirty="0">
                <a:ln>
                  <a:noFill/>
                </a:ln>
                <a:solidFill>
                  <a:prstClr val="black"/>
                </a:solidFill>
                <a:effectLst/>
                <a:uLnTx/>
                <a:uFillTx/>
                <a:latin typeface="Arial"/>
                <a:ea typeface="+mn-ea"/>
                <a:cs typeface="+mn-cs"/>
              </a:rPr>
              <a:t>(rows  = </a:t>
            </a:r>
            <a:r>
              <a:rPr kumimoji="0" lang="en-US" sz="1600" b="0" i="0" u="none" strike="noStrike" kern="1200" cap="none" spc="0" normalizeH="0" baseline="0" noProof="0" dirty="0" err="1">
                <a:ln>
                  <a:noFill/>
                </a:ln>
                <a:solidFill>
                  <a:prstClr val="black"/>
                </a:solidFill>
                <a:effectLst/>
                <a:uLnTx/>
                <a:uFillTx/>
                <a:latin typeface="Arial"/>
                <a:ea typeface="+mn-ea"/>
                <a:cs typeface="+mn-cs"/>
              </a:rPr>
              <a:t>vars</a:t>
            </a:r>
            <a:r>
              <a:rPr kumimoji="0" lang="en-US" sz="1600" b="0" i="0" u="none" strike="noStrike" kern="1200" cap="none" spc="0" normalizeH="0" baseline="0" noProof="0" dirty="0">
                <a:ln>
                  <a:noFill/>
                </a:ln>
                <a:solidFill>
                  <a:prstClr val="black"/>
                </a:solidFill>
                <a:effectLst/>
                <a:uLnTx/>
                <a:uFillTx/>
                <a:latin typeface="Arial"/>
                <a:ea typeface="+mn-ea"/>
                <a:cs typeface="+mn-cs"/>
              </a:rPr>
              <a:t>(class))</a:t>
            </a:r>
          </a:p>
        </p:txBody>
      </p:sp>
      <p:pic>
        <p:nvPicPr>
          <p:cNvPr id="8" name="Picture 7">
            <a:extLst>
              <a:ext uri="{FF2B5EF4-FFF2-40B4-BE49-F238E27FC236}">
                <a16:creationId xmlns:a16="http://schemas.microsoft.com/office/drawing/2014/main" id="{C7792568-8934-3A43-9D1D-C8BDA2D141B9}"/>
              </a:ext>
            </a:extLst>
          </p:cNvPr>
          <p:cNvPicPr>
            <a:picLocks noChangeAspect="1"/>
          </p:cNvPicPr>
          <p:nvPr/>
        </p:nvPicPr>
        <p:blipFill>
          <a:blip r:embed="rId3"/>
          <a:stretch>
            <a:fillRect/>
          </a:stretch>
        </p:blipFill>
        <p:spPr>
          <a:xfrm>
            <a:off x="3543444" y="1600200"/>
            <a:ext cx="5564697" cy="4572000"/>
          </a:xfrm>
          <a:prstGeom prst="rect">
            <a:avLst/>
          </a:prstGeom>
        </p:spPr>
      </p:pic>
    </p:spTree>
    <p:extLst>
      <p:ext uri="{BB962C8B-B14F-4D97-AF65-F5344CB8AC3E}">
        <p14:creationId xmlns:p14="http://schemas.microsoft.com/office/powerpoint/2010/main" val="2272585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67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a:t>
            </a:r>
            <a:br>
              <a:rPr lang="en-US" dirty="0"/>
            </a:br>
            <a:r>
              <a:rPr lang="en-US" dirty="0"/>
              <a:t>Two Fundamental Parameters</a:t>
            </a:r>
          </a:p>
        </p:txBody>
      </p:sp>
      <p:sp>
        <p:nvSpPr>
          <p:cNvPr id="4" name="Subtitle 3"/>
          <p:cNvSpPr>
            <a:spLocks noGrp="1"/>
          </p:cNvSpPr>
          <p:nvPr>
            <p:ph type="subTitle" idx="1"/>
          </p:nvPr>
        </p:nvSpPr>
        <p:spPr>
          <a:xfrm>
            <a:off x="381000" y="2895600"/>
            <a:ext cx="8534400" cy="1752600"/>
          </a:xfrm>
        </p:spPr>
        <p:txBody>
          <a:bodyPr/>
          <a:lstStyle/>
          <a:p>
            <a:r>
              <a:rPr lang="en-IN" dirty="0" err="1"/>
              <a:t>Center</a:t>
            </a:r>
            <a:r>
              <a:rPr lang="en-IN" dirty="0"/>
              <a:t> and Spread </a:t>
            </a:r>
          </a:p>
        </p:txBody>
      </p:sp>
    </p:spTree>
    <p:extLst>
      <p:ext uri="{BB962C8B-B14F-4D97-AF65-F5344CB8AC3E}">
        <p14:creationId xmlns:p14="http://schemas.microsoft.com/office/powerpoint/2010/main" val="233391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ED2-959B-E641-B1D6-923767381B22}"/>
              </a:ext>
            </a:extLst>
          </p:cNvPr>
          <p:cNvSpPr>
            <a:spLocks noGrp="1"/>
          </p:cNvSpPr>
          <p:nvPr>
            <p:ph type="title"/>
          </p:nvPr>
        </p:nvSpPr>
        <p:spPr/>
        <p:txBody>
          <a:bodyPr/>
          <a:lstStyle/>
          <a:p>
            <a:r>
              <a:rPr lang="en-US" dirty="0"/>
              <a:t>Center and Spread</a:t>
            </a:r>
          </a:p>
        </p:txBody>
      </p:sp>
      <p:sp>
        <p:nvSpPr>
          <p:cNvPr id="3" name="Content Placeholder 2">
            <a:extLst>
              <a:ext uri="{FF2B5EF4-FFF2-40B4-BE49-F238E27FC236}">
                <a16:creationId xmlns:a16="http://schemas.microsoft.com/office/drawing/2014/main" id="{1E7E8751-0A39-9243-93EA-A425232E7162}"/>
              </a:ext>
            </a:extLst>
          </p:cNvPr>
          <p:cNvSpPr>
            <a:spLocks noGrp="1"/>
          </p:cNvSpPr>
          <p:nvPr>
            <p:ph idx="1"/>
          </p:nvPr>
        </p:nvSpPr>
        <p:spPr/>
        <p:txBody>
          <a:bodyPr/>
          <a:lstStyle/>
          <a:p>
            <a:r>
              <a:rPr lang="en-US" dirty="0"/>
              <a:t>Nearly every distribution has two fundamental parameters</a:t>
            </a:r>
          </a:p>
          <a:p>
            <a:pPr lvl="1"/>
            <a:r>
              <a:rPr lang="en-US" dirty="0"/>
              <a:t>Center</a:t>
            </a:r>
          </a:p>
          <a:p>
            <a:pPr lvl="2"/>
            <a:r>
              <a:rPr lang="en-US" dirty="0"/>
              <a:t>Mean	</a:t>
            </a:r>
          </a:p>
          <a:p>
            <a:pPr lvl="2"/>
            <a:r>
              <a:rPr lang="en-US" dirty="0"/>
              <a:t>Median	</a:t>
            </a:r>
          </a:p>
          <a:p>
            <a:pPr lvl="2"/>
            <a:r>
              <a:rPr lang="en-US" dirty="0"/>
              <a:t>Mode</a:t>
            </a:r>
          </a:p>
          <a:p>
            <a:pPr lvl="1"/>
            <a:r>
              <a:rPr lang="en-US" dirty="0"/>
              <a:t>Spread</a:t>
            </a:r>
          </a:p>
          <a:p>
            <a:pPr lvl="2"/>
            <a:r>
              <a:rPr lang="en-US" dirty="0"/>
              <a:t>Variance / Standard Deviation</a:t>
            </a:r>
          </a:p>
          <a:p>
            <a:pPr lvl="2"/>
            <a:r>
              <a:rPr lang="en-US" dirty="0"/>
              <a:t>Range</a:t>
            </a:r>
          </a:p>
          <a:p>
            <a:pPr lvl="2"/>
            <a:r>
              <a:rPr lang="en-US" dirty="0"/>
              <a:t>Interquartile Range (IQR)</a:t>
            </a:r>
          </a:p>
          <a:p>
            <a:pPr lvl="2"/>
            <a:endParaRPr lang="en-US" dirty="0"/>
          </a:p>
        </p:txBody>
      </p:sp>
    </p:spTree>
    <p:extLst>
      <p:ext uri="{BB962C8B-B14F-4D97-AF65-F5344CB8AC3E}">
        <p14:creationId xmlns:p14="http://schemas.microsoft.com/office/powerpoint/2010/main" val="2736349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22B9-28C8-1345-8D3B-4A45DFCA8148}"/>
              </a:ext>
            </a:extLst>
          </p:cNvPr>
          <p:cNvSpPr>
            <a:spLocks noGrp="1"/>
          </p:cNvSpPr>
          <p:nvPr>
            <p:ph type="title"/>
          </p:nvPr>
        </p:nvSpPr>
        <p:spPr/>
        <p:txBody>
          <a:bodyPr/>
          <a:lstStyle/>
          <a:p>
            <a:r>
              <a:rPr lang="en-US" dirty="0"/>
              <a:t>Center and Spread</a:t>
            </a:r>
          </a:p>
        </p:txBody>
      </p:sp>
      <p:pic>
        <p:nvPicPr>
          <p:cNvPr id="4" name="Picture 3">
            <a:extLst>
              <a:ext uri="{FF2B5EF4-FFF2-40B4-BE49-F238E27FC236}">
                <a16:creationId xmlns:a16="http://schemas.microsoft.com/office/drawing/2014/main" id="{17C1A9ED-0C6D-4742-B6AC-3DD93648AAF1}"/>
              </a:ext>
            </a:extLst>
          </p:cNvPr>
          <p:cNvPicPr>
            <a:picLocks noChangeAspect="1"/>
          </p:cNvPicPr>
          <p:nvPr/>
        </p:nvPicPr>
        <p:blipFill>
          <a:blip r:embed="rId2"/>
          <a:stretch>
            <a:fillRect/>
          </a:stretch>
        </p:blipFill>
        <p:spPr>
          <a:xfrm>
            <a:off x="4414008" y="2571929"/>
            <a:ext cx="4729992" cy="3886200"/>
          </a:xfrm>
          <a:prstGeom prst="rect">
            <a:avLst/>
          </a:prstGeom>
        </p:spPr>
      </p:pic>
      <p:sp>
        <p:nvSpPr>
          <p:cNvPr id="5" name="Rectangle 4">
            <a:extLst>
              <a:ext uri="{FF2B5EF4-FFF2-40B4-BE49-F238E27FC236}">
                <a16:creationId xmlns:a16="http://schemas.microsoft.com/office/drawing/2014/main" id="{2F4753E2-8192-8946-AFA9-E8E2AC16CF59}"/>
              </a:ext>
            </a:extLst>
          </p:cNvPr>
          <p:cNvSpPr/>
          <p:nvPr/>
        </p:nvSpPr>
        <p:spPr>
          <a:xfrm>
            <a:off x="156882" y="1371600"/>
            <a:ext cx="89916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group_by</a:t>
            </a:r>
            <a:r>
              <a:rPr kumimoji="0" lang="en-US" sz="1800" b="0" i="0" u="none" strike="noStrike" kern="1200" cap="none" spc="0" normalizeH="0" baseline="0" noProof="0" dirty="0">
                <a:ln>
                  <a:noFill/>
                </a:ln>
                <a:solidFill>
                  <a:prstClr val="black"/>
                </a:solidFill>
                <a:effectLst/>
                <a:uLnTx/>
                <a:uFillTx/>
                <a:latin typeface="Arial"/>
                <a:ea typeface="+mn-ea"/>
                <a:cs typeface="+mn-cs"/>
              </a:rPr>
              <a:t>(class)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summarize(mean = mean(</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a:t>
            </a:r>
            <a:r>
              <a:rPr kumimoji="0" lang="en-US" sz="1800" b="0" i="0" u="none" strike="noStrike" kern="1200" cap="none" spc="0" normalizeH="0" baseline="0" noProof="0" dirty="0" err="1">
                <a:ln>
                  <a:noFill/>
                </a:ln>
                <a:solidFill>
                  <a:prstClr val="black"/>
                </a:solidFill>
                <a:effectLst/>
                <a:uLnTx/>
                <a:uFillTx/>
                <a:latin typeface="Arial"/>
                <a:ea typeface="+mn-ea"/>
                <a:cs typeface="+mn-cs"/>
              </a:rPr>
              <a:t>sd</a:t>
            </a:r>
            <a:r>
              <a:rPr kumimoji="0" lang="en-US" sz="1800" b="0" i="0" u="none" strike="noStrike" kern="1200" cap="none" spc="0" normalizeH="0" baseline="0" noProof="0" dirty="0">
                <a:ln>
                  <a:noFill/>
                </a:ln>
                <a:solidFill>
                  <a:prstClr val="black"/>
                </a:solidFill>
                <a:effectLst/>
                <a:uLnTx/>
                <a:uFillTx/>
                <a:latin typeface="Arial"/>
                <a:ea typeface="+mn-ea"/>
                <a:cs typeface="+mn-cs"/>
              </a:rPr>
              <a:t> = </a:t>
            </a:r>
            <a:r>
              <a:rPr kumimoji="0" lang="en-US" sz="1800" b="0" i="0" u="none" strike="noStrike" kern="1200" cap="none" spc="0" normalizeH="0" baseline="0" noProof="0" dirty="0" err="1">
                <a:ln>
                  <a:noFill/>
                </a:ln>
                <a:solidFill>
                  <a:prstClr val="black"/>
                </a:solidFill>
                <a:effectLst/>
                <a:uLnTx/>
                <a:uFillTx/>
                <a:latin typeface="Arial"/>
                <a:ea typeface="+mn-ea"/>
                <a:cs typeface="+mn-cs"/>
              </a:rPr>
              <a:t>sd</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median = median(</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range = max(</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)-min(</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IQR = IQR(</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count = n())</a:t>
            </a:r>
          </a:p>
        </p:txBody>
      </p:sp>
      <p:pic>
        <p:nvPicPr>
          <p:cNvPr id="7" name="Picture 6">
            <a:extLst>
              <a:ext uri="{FF2B5EF4-FFF2-40B4-BE49-F238E27FC236}">
                <a16:creationId xmlns:a16="http://schemas.microsoft.com/office/drawing/2014/main" id="{7B4D6BC4-7F06-8246-83E3-962891EDD9D5}"/>
              </a:ext>
            </a:extLst>
          </p:cNvPr>
          <p:cNvPicPr>
            <a:picLocks noChangeAspect="1"/>
          </p:cNvPicPr>
          <p:nvPr/>
        </p:nvPicPr>
        <p:blipFill>
          <a:blip r:embed="rId3"/>
          <a:stretch>
            <a:fillRect/>
          </a:stretch>
        </p:blipFill>
        <p:spPr>
          <a:xfrm>
            <a:off x="156882" y="3124200"/>
            <a:ext cx="3957918" cy="1880558"/>
          </a:xfrm>
          <a:prstGeom prst="rect">
            <a:avLst/>
          </a:prstGeom>
        </p:spPr>
      </p:pic>
    </p:spTree>
    <p:extLst>
      <p:ext uri="{BB962C8B-B14F-4D97-AF65-F5344CB8AC3E}">
        <p14:creationId xmlns:p14="http://schemas.microsoft.com/office/powerpoint/2010/main" val="374467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2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D911-47EE-724E-B0D5-95D9985C3EB1}"/>
              </a:ext>
            </a:extLst>
          </p:cNvPr>
          <p:cNvSpPr>
            <a:spLocks noGrp="1"/>
          </p:cNvSpPr>
          <p:nvPr>
            <p:ph type="ctrTitle"/>
          </p:nvPr>
        </p:nvSpPr>
        <p:spPr/>
        <p:txBody>
          <a:bodyPr/>
          <a:lstStyle/>
          <a:p>
            <a:r>
              <a:rPr lang="en-US" dirty="0"/>
              <a:t>Break Outs</a:t>
            </a:r>
          </a:p>
        </p:txBody>
      </p:sp>
      <p:sp>
        <p:nvSpPr>
          <p:cNvPr id="3" name="Subtitle 2">
            <a:extLst>
              <a:ext uri="{FF2B5EF4-FFF2-40B4-BE49-F238E27FC236}">
                <a16:creationId xmlns:a16="http://schemas.microsoft.com/office/drawing/2014/main" id="{A1E6CFB4-5AF2-C54D-BC0B-B28FF6F2CACF}"/>
              </a:ext>
            </a:extLst>
          </p:cNvPr>
          <p:cNvSpPr>
            <a:spLocks noGrp="1"/>
          </p:cNvSpPr>
          <p:nvPr>
            <p:ph type="subTitle" idx="1"/>
          </p:nvPr>
        </p:nvSpPr>
        <p:spPr/>
        <p:txBody>
          <a:bodyPr/>
          <a:lstStyle/>
          <a:p>
            <a:r>
              <a:rPr lang="en-US" dirty="0"/>
              <a:t>Unit 6: EDA</a:t>
            </a:r>
          </a:p>
        </p:txBody>
      </p:sp>
    </p:spTree>
    <p:extLst>
      <p:ext uri="{BB962C8B-B14F-4D97-AF65-F5344CB8AC3E}">
        <p14:creationId xmlns:p14="http://schemas.microsoft.com/office/powerpoint/2010/main" val="179747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E1BB-5C9E-A64A-8994-B8E4C07DD8B9}"/>
              </a:ext>
            </a:extLst>
          </p:cNvPr>
          <p:cNvSpPr>
            <a:spLocks noGrp="1"/>
          </p:cNvSpPr>
          <p:nvPr>
            <p:ph type="title"/>
          </p:nvPr>
        </p:nvSpPr>
        <p:spPr/>
        <p:txBody>
          <a:bodyPr/>
          <a:lstStyle/>
          <a:p>
            <a:r>
              <a:rPr lang="en-US" dirty="0"/>
              <a:t>Break Out 1 </a:t>
            </a:r>
          </a:p>
        </p:txBody>
      </p:sp>
      <p:sp>
        <p:nvSpPr>
          <p:cNvPr id="3" name="Content Placeholder 2">
            <a:extLst>
              <a:ext uri="{FF2B5EF4-FFF2-40B4-BE49-F238E27FC236}">
                <a16:creationId xmlns:a16="http://schemas.microsoft.com/office/drawing/2014/main" id="{A32A3FFA-203F-A743-BA1A-BD705D834622}"/>
              </a:ext>
            </a:extLst>
          </p:cNvPr>
          <p:cNvSpPr>
            <a:spLocks noGrp="1"/>
          </p:cNvSpPr>
          <p:nvPr>
            <p:ph idx="1"/>
          </p:nvPr>
        </p:nvSpPr>
        <p:spPr/>
        <p:txBody>
          <a:bodyPr>
            <a:normAutofit fontScale="92500" lnSpcReduction="10000"/>
          </a:bodyPr>
          <a:lstStyle/>
          <a:p>
            <a:pPr marL="0" indent="0">
              <a:buNone/>
            </a:pPr>
            <a:r>
              <a:rPr lang="en-US" dirty="0"/>
              <a:t>Go over your code from the </a:t>
            </a:r>
            <a:r>
              <a:rPr lang="en-US" dirty="0" err="1"/>
              <a:t>Asynch</a:t>
            </a:r>
            <a:r>
              <a:rPr lang="en-US" dirty="0"/>
              <a:t> Material.  </a:t>
            </a:r>
          </a:p>
          <a:p>
            <a:pPr marL="0" indent="0">
              <a:buNone/>
            </a:pPr>
            <a:r>
              <a:rPr lang="en-US" dirty="0"/>
              <a:t>Describe to each other what each line does.  </a:t>
            </a:r>
          </a:p>
          <a:p>
            <a:pPr marL="0" indent="0">
              <a:buNone/>
            </a:pPr>
            <a:r>
              <a:rPr lang="en-US" dirty="0"/>
              <a:t>Share a screen and run through your code line by line.  </a:t>
            </a:r>
          </a:p>
          <a:p>
            <a:pPr marL="0" indent="0">
              <a:buNone/>
            </a:pPr>
            <a:endParaRPr lang="en-US" dirty="0"/>
          </a:p>
          <a:p>
            <a:pPr marL="0" indent="0">
              <a:buNone/>
            </a:pPr>
            <a:r>
              <a:rPr lang="en-US" dirty="0"/>
              <a:t>Question 1: Is this a sample or the population?</a:t>
            </a:r>
          </a:p>
          <a:p>
            <a:pPr marL="0" indent="0">
              <a:buNone/>
            </a:pPr>
            <a:endParaRPr lang="en-US" dirty="0"/>
          </a:p>
          <a:p>
            <a:pPr marL="0" indent="0">
              <a:buNone/>
            </a:pPr>
            <a:r>
              <a:rPr lang="en-US" dirty="0"/>
              <a:t>Question 2 (if there is time) </a:t>
            </a:r>
          </a:p>
          <a:p>
            <a:pPr marL="0" indent="0">
              <a:buNone/>
            </a:pPr>
            <a:r>
              <a:rPr lang="en-US" dirty="0"/>
              <a:t>Play around with any “what-ifs” might come up:</a:t>
            </a:r>
          </a:p>
          <a:p>
            <a:pPr marL="0" indent="0">
              <a:buNone/>
            </a:pPr>
            <a:r>
              <a:rPr lang="en-US" dirty="0" err="1"/>
              <a:t>ie</a:t>
            </a:r>
            <a:r>
              <a:rPr lang="en-US" dirty="0"/>
              <a:t>.  “What if we wanted to look at Male vs Female Click Through Rate?”  </a:t>
            </a:r>
          </a:p>
        </p:txBody>
      </p:sp>
    </p:spTree>
    <p:extLst>
      <p:ext uri="{BB962C8B-B14F-4D97-AF65-F5344CB8AC3E}">
        <p14:creationId xmlns:p14="http://schemas.microsoft.com/office/powerpoint/2010/main" val="1801931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D911-47EE-724E-B0D5-95D9985C3EB1}"/>
              </a:ext>
            </a:extLst>
          </p:cNvPr>
          <p:cNvSpPr>
            <a:spLocks noGrp="1"/>
          </p:cNvSpPr>
          <p:nvPr>
            <p:ph type="ctrTitle"/>
          </p:nvPr>
        </p:nvSpPr>
        <p:spPr/>
        <p:txBody>
          <a:bodyPr/>
          <a:lstStyle/>
          <a:p>
            <a:r>
              <a:rPr lang="en-US" dirty="0"/>
              <a:t>End Break Out 1</a:t>
            </a:r>
          </a:p>
        </p:txBody>
      </p:sp>
      <p:sp>
        <p:nvSpPr>
          <p:cNvPr id="5" name="Subtitle 4">
            <a:extLst>
              <a:ext uri="{FF2B5EF4-FFF2-40B4-BE49-F238E27FC236}">
                <a16:creationId xmlns:a16="http://schemas.microsoft.com/office/drawing/2014/main" id="{29ECF18D-46D7-404A-A43E-C81A64338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977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r>
              <a:rPr lang="en-US" dirty="0"/>
              <a:t>What is EDA</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a:xfrm>
            <a:off x="304800" y="1600200"/>
            <a:ext cx="8534400" cy="5105400"/>
          </a:xfrm>
        </p:spPr>
        <p:txBody>
          <a:bodyPr/>
          <a:lstStyle/>
          <a:p>
            <a:pPr marL="0" indent="0">
              <a:buNone/>
            </a:pPr>
            <a:r>
              <a:rPr lang="en-US" sz="2000" i="1" dirty="0"/>
              <a:t>Exploratory data analysis is an attitude, a state of flexibility, a willingness to look for those things that we believe are not there, as well as those we believe to be there.  </a:t>
            </a:r>
          </a:p>
          <a:p>
            <a:pPr marL="0" indent="0">
              <a:buNone/>
            </a:pPr>
            <a:r>
              <a:rPr lang="en-US" sz="2000" dirty="0"/>
              <a:t>						-John Tukey</a:t>
            </a:r>
          </a:p>
          <a:p>
            <a:r>
              <a:rPr lang="en-US" sz="2800" dirty="0"/>
              <a:t>Plots and Graphs</a:t>
            </a:r>
          </a:p>
          <a:p>
            <a:pPr lvl="1"/>
            <a:r>
              <a:rPr lang="en-US" sz="2000" dirty="0"/>
              <a:t>Histograms </a:t>
            </a:r>
          </a:p>
          <a:p>
            <a:pPr lvl="1"/>
            <a:r>
              <a:rPr lang="en-US" sz="2000" dirty="0"/>
              <a:t>Box Plots</a:t>
            </a:r>
          </a:p>
          <a:p>
            <a:pPr lvl="1"/>
            <a:r>
              <a:rPr lang="en-US" sz="2000" dirty="0"/>
              <a:t>Density Plots</a:t>
            </a:r>
          </a:p>
          <a:p>
            <a:pPr lvl="1"/>
            <a:r>
              <a:rPr lang="en-US" sz="2000" dirty="0"/>
              <a:t>Pairwise Scatter / Correlation Plots</a:t>
            </a:r>
          </a:p>
          <a:p>
            <a:pPr lvl="1"/>
            <a:r>
              <a:rPr lang="en-US" sz="2000" dirty="0"/>
              <a:t>Time Series Plots</a:t>
            </a:r>
          </a:p>
          <a:p>
            <a:r>
              <a:rPr lang="en-US" sz="2800" dirty="0"/>
              <a:t>Summary Statistics</a:t>
            </a:r>
          </a:p>
          <a:p>
            <a:pPr lvl="1"/>
            <a:r>
              <a:rPr lang="en-US" sz="2000" dirty="0"/>
              <a:t>Mean</a:t>
            </a:r>
          </a:p>
          <a:p>
            <a:pPr lvl="1"/>
            <a:r>
              <a:rPr lang="en-US" sz="2000" dirty="0"/>
              <a:t>5 Number Summary</a:t>
            </a:r>
          </a:p>
        </p:txBody>
      </p:sp>
    </p:spTree>
    <p:extLst>
      <p:ext uri="{BB962C8B-B14F-4D97-AF65-F5344CB8AC3E}">
        <p14:creationId xmlns:p14="http://schemas.microsoft.com/office/powerpoint/2010/main" val="154380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3004-DF72-0E42-9F8D-5F6EAE9C704B}"/>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8AEE7B94-4B15-E647-8D31-4A5A4010D8FF}"/>
              </a:ext>
            </a:extLst>
          </p:cNvPr>
          <p:cNvSpPr>
            <a:spLocks noGrp="1"/>
          </p:cNvSpPr>
          <p:nvPr>
            <p:ph idx="1"/>
          </p:nvPr>
        </p:nvSpPr>
        <p:spPr>
          <a:xfrm>
            <a:off x="312233" y="1483112"/>
            <a:ext cx="8619893" cy="5163015"/>
          </a:xfrm>
        </p:spPr>
        <p:txBody>
          <a:bodyPr>
            <a:normAutofit fontScale="47500" lnSpcReduction="20000"/>
          </a:bodyPr>
          <a:lstStyle/>
          <a:p>
            <a:pPr marL="0" indent="0" algn="ctr">
              <a:buNone/>
            </a:pPr>
            <a:r>
              <a:rPr lang="en-US" sz="4500" b="1" dirty="0"/>
              <a:t>At least one breakout member create a PowerPoint in which to record your answers.  At the end of the Breakouts, make sure all members of the breakout have a copy for your reference in this and other courses.    </a:t>
            </a:r>
          </a:p>
          <a:p>
            <a:pPr marL="0" indent="0">
              <a:buNone/>
            </a:pPr>
            <a:endParaRPr lang="en-US" dirty="0"/>
          </a:p>
          <a:p>
            <a:pPr marL="0" indent="0">
              <a:buNone/>
            </a:pPr>
            <a:r>
              <a:rPr lang="en-US" dirty="0"/>
              <a:t>Say we want to test if the mean Click Through Rate (CTR) is different for males versus females.  </a:t>
            </a:r>
            <a:r>
              <a:rPr lang="en-US" b="1" i="1" u="sng" dirty="0"/>
              <a:t>Let’s say your client would like to analyze only those clients who have clicked … that is those with clicks greater than 0.  </a:t>
            </a:r>
          </a:p>
          <a:p>
            <a:pPr marL="0" indent="0">
              <a:buNone/>
            </a:pPr>
            <a:endParaRPr lang="en-US" dirty="0"/>
          </a:p>
          <a:p>
            <a:pPr marL="0" indent="0">
              <a:buNone/>
            </a:pPr>
            <a:r>
              <a:rPr lang="en-US" dirty="0"/>
              <a:t>We need to check the assumptions.  This could be handled under the EDA.  </a:t>
            </a:r>
          </a:p>
          <a:p>
            <a:pPr marL="0" indent="0">
              <a:buNone/>
            </a:pPr>
            <a:endParaRPr lang="en-US" dirty="0"/>
          </a:p>
          <a:p>
            <a:pPr marL="0" indent="0">
              <a:buNone/>
            </a:pPr>
            <a:r>
              <a:rPr lang="en-US" dirty="0"/>
              <a:t>	First: Create a column for CTR in the dataset.  </a:t>
            </a:r>
          </a:p>
          <a:p>
            <a:pPr marL="0" indent="0">
              <a:buNone/>
            </a:pPr>
            <a:endParaRPr lang="en-US" dirty="0"/>
          </a:p>
          <a:p>
            <a:pPr marL="0" indent="0">
              <a:buNone/>
            </a:pPr>
            <a:r>
              <a:rPr lang="en-US" dirty="0"/>
              <a:t>	Second: Make two histograms: one for male CTR and one for female CTR.</a:t>
            </a:r>
          </a:p>
          <a:p>
            <a:pPr marL="0" indent="0">
              <a:buNone/>
            </a:pPr>
            <a:endParaRPr lang="en-US" dirty="0"/>
          </a:p>
          <a:p>
            <a:pPr marL="0" indent="0">
              <a:buNone/>
            </a:pPr>
            <a:r>
              <a:rPr lang="en-US" dirty="0"/>
              <a:t>	Third: Make two boxplots: one for male CTR and one for female CTR. </a:t>
            </a:r>
          </a:p>
          <a:p>
            <a:pPr marL="0" indent="0">
              <a:buNone/>
            </a:pPr>
            <a:endParaRPr lang="en-US" dirty="0"/>
          </a:p>
          <a:p>
            <a:pPr marL="0" indent="0">
              <a:buNone/>
            </a:pPr>
            <a:r>
              <a:rPr lang="en-US" dirty="0"/>
              <a:t>	Fourth: Using the histograms and boxplots, address the assumptions of the t-test for comparing the means.  </a:t>
            </a:r>
          </a:p>
          <a:p>
            <a:pPr marL="0" indent="0">
              <a:buNone/>
            </a:pPr>
            <a:endParaRPr lang="en-US" dirty="0"/>
          </a:p>
          <a:p>
            <a:pPr marL="0" indent="0">
              <a:buNone/>
            </a:pPr>
            <a:r>
              <a:rPr lang="en-US" dirty="0"/>
              <a:t>Conduct the T-test using </a:t>
            </a:r>
            <a:r>
              <a:rPr lang="en-US" dirty="0" err="1"/>
              <a:t>t.test</a:t>
            </a:r>
            <a:r>
              <a:rPr lang="en-US" dirty="0"/>
              <a:t>.  Just provide the output and the Step 6 conclusion.  </a:t>
            </a:r>
            <a:r>
              <a:rPr lang="en-US" b="1" dirty="0"/>
              <a:t>(REF SLIDE ON NEXT SLIDE!)</a:t>
            </a:r>
          </a:p>
          <a:p>
            <a:pPr marL="0" indent="0">
              <a:buNone/>
            </a:pPr>
            <a:endParaRPr lang="en-US" dirty="0"/>
          </a:p>
          <a:p>
            <a:pPr marL="0" indent="0">
              <a:buNone/>
            </a:pPr>
            <a:r>
              <a:rPr lang="en-US" dirty="0"/>
              <a:t>Do the best you can and shoot me message if you have a question!  </a:t>
            </a:r>
            <a:r>
              <a:rPr lang="en-US" b="1" dirty="0"/>
              <a:t>THERE IS A </a:t>
            </a:r>
            <a:r>
              <a:rPr lang="en-US" b="1" dirty="0" err="1"/>
              <a:t>t.test</a:t>
            </a:r>
            <a:r>
              <a:rPr lang="en-US" b="1" dirty="0"/>
              <a:t> REFERENCE ON THE NEXT SLIDE!</a:t>
            </a:r>
          </a:p>
        </p:txBody>
      </p:sp>
    </p:spTree>
    <p:extLst>
      <p:ext uri="{BB962C8B-B14F-4D97-AF65-F5344CB8AC3E}">
        <p14:creationId xmlns:p14="http://schemas.microsoft.com/office/powerpoint/2010/main" val="55047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440386" y="1690689"/>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21</a:t>
            </a:fld>
            <a:endParaRPr lang="en-US" altLang="en-US" dirty="0"/>
          </a:p>
        </p:txBody>
      </p:sp>
      <p:sp>
        <p:nvSpPr>
          <p:cNvPr id="8" name="TextBox 7"/>
          <p:cNvSpPr txBox="1"/>
          <p:nvPr/>
        </p:nvSpPr>
        <p:spPr>
          <a:xfrm>
            <a:off x="3800197" y="2518495"/>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440386" y="3042923"/>
            <a:ext cx="1658288" cy="158218"/>
          </a:xfrm>
          <a:prstGeom prst="rect">
            <a:avLst/>
          </a:prstGeom>
          <a:noFill/>
          <a:ln w="38100">
            <a:solidFill>
              <a:srgbClr val="FF0000"/>
            </a:solidFill>
          </a:ln>
        </p:spPr>
        <p:txBody>
          <a:bodyPr wrap="square" rtlCol="0">
            <a:spAutoFit/>
          </a:bodyPr>
          <a:lstStyle/>
          <a:p>
            <a:endParaRPr lang="en-US" dirty="0"/>
          </a:p>
        </p:txBody>
      </p:sp>
      <p:sp>
        <p:nvSpPr>
          <p:cNvPr id="6" name="Rectangle 5">
            <a:extLst>
              <a:ext uri="{FF2B5EF4-FFF2-40B4-BE49-F238E27FC236}">
                <a16:creationId xmlns:a16="http://schemas.microsoft.com/office/drawing/2014/main" id="{667E8E24-524C-EF4A-A441-1D58492D2123}"/>
              </a:ext>
            </a:extLst>
          </p:cNvPr>
          <p:cNvSpPr/>
          <p:nvPr/>
        </p:nvSpPr>
        <p:spPr>
          <a:xfrm>
            <a:off x="133815" y="4007452"/>
            <a:ext cx="8876370" cy="1754326"/>
          </a:xfrm>
          <a:prstGeom prst="rect">
            <a:avLst/>
          </a:prstGeom>
        </p:spPr>
        <p:txBody>
          <a:bodyPr wrap="square">
            <a:spAutoFit/>
          </a:bodyPr>
          <a:lstStyle/>
          <a:p>
            <a:r>
              <a:rPr lang="en-US" dirty="0"/>
              <a:t>Step 6:  There is sufficient evidence to suggest that those who receive the Intrinsic treatment have a different mean score than those who receive the Extrinsic treatment (</a:t>
            </a:r>
            <a:r>
              <a:rPr lang="en-US" dirty="0">
                <a:solidFill>
                  <a:srgbClr val="FF0000"/>
                </a:solidFill>
              </a:rPr>
              <a:t>p-value = 0.0054 from a t-test</a:t>
            </a:r>
            <a:r>
              <a:rPr lang="en-US" dirty="0"/>
              <a:t>). We can also claim that the mean intrinsic score is greater than the extrinsic one. (The burden of rejecting the null hypothesis for a one-tailed test is less than a two-tailed test, given the test is in the relevant direction.) </a:t>
            </a:r>
            <a:r>
              <a:rPr lang="en-US" dirty="0">
                <a:solidFill>
                  <a:srgbClr val="FF0000"/>
                </a:solidFill>
              </a:rPr>
              <a:t>A 99% confidence interval for this difference is (0.3347, 7.95).</a:t>
            </a:r>
            <a:r>
              <a:rPr lang="en-US" dirty="0"/>
              <a:t> </a:t>
            </a:r>
          </a:p>
        </p:txBody>
      </p:sp>
    </p:spTree>
    <p:extLst>
      <p:ext uri="{BB962C8B-B14F-4D97-AF65-F5344CB8AC3E}">
        <p14:creationId xmlns:p14="http://schemas.microsoft.com/office/powerpoint/2010/main" val="263879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D911-47EE-724E-B0D5-95D9985C3EB1}"/>
              </a:ext>
            </a:extLst>
          </p:cNvPr>
          <p:cNvSpPr>
            <a:spLocks noGrp="1"/>
          </p:cNvSpPr>
          <p:nvPr>
            <p:ph type="ctrTitle"/>
          </p:nvPr>
        </p:nvSpPr>
        <p:spPr/>
        <p:txBody>
          <a:bodyPr/>
          <a:lstStyle/>
          <a:p>
            <a:r>
              <a:rPr lang="en-US" dirty="0"/>
              <a:t>End Break Out 2</a:t>
            </a:r>
          </a:p>
        </p:txBody>
      </p:sp>
      <p:sp>
        <p:nvSpPr>
          <p:cNvPr id="5" name="Subtitle 4">
            <a:extLst>
              <a:ext uri="{FF2B5EF4-FFF2-40B4-BE49-F238E27FC236}">
                <a16:creationId xmlns:a16="http://schemas.microsoft.com/office/drawing/2014/main" id="{29ECF18D-46D7-404A-A43E-C81A64338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772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3004-DF72-0E42-9F8D-5F6EAE9C704B}"/>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8AEE7B94-4B15-E647-8D31-4A5A4010D8FF}"/>
              </a:ext>
            </a:extLst>
          </p:cNvPr>
          <p:cNvSpPr>
            <a:spLocks noGrp="1"/>
          </p:cNvSpPr>
          <p:nvPr>
            <p:ph idx="1"/>
          </p:nvPr>
        </p:nvSpPr>
        <p:spPr>
          <a:xfrm>
            <a:off x="312233" y="1483112"/>
            <a:ext cx="8619893" cy="5096108"/>
          </a:xfrm>
        </p:spPr>
        <p:txBody>
          <a:bodyPr>
            <a:normAutofit fontScale="47500" lnSpcReduction="20000"/>
          </a:bodyPr>
          <a:lstStyle/>
          <a:p>
            <a:pPr marL="0" indent="0">
              <a:buNone/>
            </a:pPr>
            <a:r>
              <a:rPr lang="en-US" sz="3800" b="1" dirty="0"/>
              <a:t>Add these answers to your PowerPoint.  </a:t>
            </a:r>
          </a:p>
          <a:p>
            <a:pPr marL="0" indent="0">
              <a:buNone/>
            </a:pPr>
            <a:endParaRPr lang="en-US" dirty="0"/>
          </a:p>
          <a:p>
            <a:pPr marL="0" indent="0">
              <a:buNone/>
            </a:pPr>
            <a:r>
              <a:rPr lang="en-US" dirty="0"/>
              <a:t>Say now we want to test if the mean Click Through Rate (CTR) is different for different age groups. </a:t>
            </a:r>
            <a:r>
              <a:rPr lang="en-US" sz="2900" b="1" i="1" u="sng" dirty="0"/>
              <a:t>Note: Here we want to make sure to only look at those who have signed in since they will be the only ones with an accurate age.  </a:t>
            </a:r>
          </a:p>
          <a:p>
            <a:pPr marL="0" indent="0">
              <a:buNone/>
            </a:pPr>
            <a:endParaRPr lang="en-US" dirty="0"/>
          </a:p>
          <a:p>
            <a:pPr marL="0" indent="0">
              <a:buNone/>
            </a:pPr>
            <a:r>
              <a:rPr lang="en-US" dirty="0"/>
              <a:t>We need to check the assumptions.  This could be handled under the EDA.  </a:t>
            </a:r>
          </a:p>
          <a:p>
            <a:pPr marL="0" indent="0">
              <a:buNone/>
            </a:pPr>
            <a:endParaRPr lang="en-US" dirty="0"/>
          </a:p>
          <a:p>
            <a:pPr marL="0" indent="0">
              <a:buNone/>
            </a:pPr>
            <a:r>
              <a:rPr lang="en-US" dirty="0"/>
              <a:t>	First: Make a histogram of CTR for each of the 7 age groups.  </a:t>
            </a:r>
          </a:p>
          <a:p>
            <a:pPr marL="0" indent="0">
              <a:buNone/>
            </a:pPr>
            <a:endParaRPr lang="en-US" dirty="0"/>
          </a:p>
          <a:p>
            <a:pPr marL="0" indent="0">
              <a:buNone/>
            </a:pPr>
            <a:r>
              <a:rPr lang="en-US" dirty="0"/>
              <a:t>	Second: Make 7 side by side box plots, one for each age group.  Why are the ”boxes” hard to see?  Just for fun, 	plot the boxplots only for observations with CTR &gt; 0.  </a:t>
            </a:r>
          </a:p>
          <a:p>
            <a:pPr marL="0" indent="0">
              <a:buNone/>
            </a:pPr>
            <a:endParaRPr lang="en-US" dirty="0"/>
          </a:p>
          <a:p>
            <a:pPr marL="0" indent="0">
              <a:buNone/>
            </a:pPr>
            <a:r>
              <a:rPr lang="en-US" dirty="0"/>
              <a:t>	Third: Using the histograms and boxplots, address the assumptions of the ANOVA for comparing the means.  </a:t>
            </a:r>
          </a:p>
          <a:p>
            <a:pPr marL="0" indent="0">
              <a:buNone/>
            </a:pPr>
            <a:endParaRPr lang="en-US" dirty="0"/>
          </a:p>
          <a:p>
            <a:pPr marL="0" indent="0">
              <a:buNone/>
            </a:pPr>
            <a:r>
              <a:rPr lang="en-US" dirty="0"/>
              <a:t>Conduct the ANOVA using the </a:t>
            </a:r>
            <a:r>
              <a:rPr lang="en-US" dirty="0" err="1"/>
              <a:t>aov</a:t>
            </a:r>
            <a:r>
              <a:rPr lang="en-US" dirty="0"/>
              <a:t> function in R.  Just provide the output and the Step 6 conclusion.  </a:t>
            </a:r>
          </a:p>
          <a:p>
            <a:pPr marL="0" indent="0">
              <a:buNone/>
            </a:pPr>
            <a:endParaRPr lang="en-US" dirty="0"/>
          </a:p>
          <a:p>
            <a:pPr marL="0" indent="0">
              <a:buNone/>
            </a:pPr>
            <a:r>
              <a:rPr lang="en-US" dirty="0"/>
              <a:t>Do the best you can and shoot me message if you have a question!</a:t>
            </a:r>
          </a:p>
          <a:p>
            <a:pPr marL="0" indent="0">
              <a:buNone/>
            </a:pPr>
            <a:endParaRPr lang="en-US" dirty="0"/>
          </a:p>
          <a:p>
            <a:pPr marL="0" indent="0">
              <a:buNone/>
            </a:pPr>
            <a:r>
              <a:rPr lang="en-US" dirty="0"/>
              <a:t>Do the best you can and shoot me message if you have a question!  </a:t>
            </a:r>
            <a:r>
              <a:rPr lang="en-US" b="1" dirty="0"/>
              <a:t>THERE IS A </a:t>
            </a:r>
            <a:r>
              <a:rPr lang="en-US" b="1" dirty="0" err="1"/>
              <a:t>aov</a:t>
            </a:r>
            <a:r>
              <a:rPr lang="en-US" b="1" dirty="0"/>
              <a:t>() REFERENCE ON THE NEXT SLIDE!</a:t>
            </a:r>
          </a:p>
          <a:p>
            <a:pPr marL="0" indent="0">
              <a:buNone/>
            </a:pPr>
            <a:endParaRPr lang="en-US" dirty="0"/>
          </a:p>
        </p:txBody>
      </p:sp>
    </p:spTree>
    <p:extLst>
      <p:ext uri="{BB962C8B-B14F-4D97-AF65-F5344CB8AC3E}">
        <p14:creationId xmlns:p14="http://schemas.microsoft.com/office/powerpoint/2010/main" val="2086170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in R!</a:t>
            </a:r>
          </a:p>
        </p:txBody>
      </p:sp>
      <p:pic>
        <p:nvPicPr>
          <p:cNvPr id="4" name="Picture 3"/>
          <p:cNvPicPr>
            <a:picLocks noChangeAspect="1"/>
          </p:cNvPicPr>
          <p:nvPr/>
        </p:nvPicPr>
        <p:blipFill>
          <a:blip r:embed="rId2"/>
          <a:stretch>
            <a:fillRect/>
          </a:stretch>
        </p:blipFill>
        <p:spPr>
          <a:xfrm>
            <a:off x="6019800" y="1841955"/>
            <a:ext cx="2514600" cy="2510858"/>
          </a:xfrm>
          <a:prstGeom prst="rect">
            <a:avLst/>
          </a:prstGeom>
        </p:spPr>
      </p:pic>
      <p:pic>
        <p:nvPicPr>
          <p:cNvPr id="5" name="Picture 4"/>
          <p:cNvPicPr>
            <a:picLocks noChangeAspect="1"/>
          </p:cNvPicPr>
          <p:nvPr/>
        </p:nvPicPr>
        <p:blipFill>
          <a:blip r:embed="rId3"/>
          <a:stretch>
            <a:fillRect/>
          </a:stretch>
        </p:blipFill>
        <p:spPr>
          <a:xfrm>
            <a:off x="304799" y="4295616"/>
            <a:ext cx="8648183" cy="1676400"/>
          </a:xfrm>
          <a:prstGeom prst="rect">
            <a:avLst/>
          </a:prstGeom>
        </p:spPr>
      </p:pic>
      <p:sp>
        <p:nvSpPr>
          <p:cNvPr id="6" name="TextBox 5"/>
          <p:cNvSpPr txBox="1"/>
          <p:nvPr/>
        </p:nvSpPr>
        <p:spPr>
          <a:xfrm>
            <a:off x="304799" y="3188495"/>
            <a:ext cx="7543800" cy="646331"/>
          </a:xfrm>
          <a:prstGeom prst="rect">
            <a:avLst/>
          </a:prstGeom>
          <a:noFill/>
        </p:spPr>
        <p:txBody>
          <a:bodyPr wrap="square" rtlCol="0">
            <a:spAutoFit/>
          </a:bodyPr>
          <a:lstStyle/>
          <a:p>
            <a:r>
              <a:rPr lang="en-US" dirty="0"/>
              <a:t>Ho: µ</a:t>
            </a:r>
            <a:r>
              <a:rPr lang="en-US" baseline="-25000" dirty="0"/>
              <a:t>1</a:t>
            </a:r>
            <a:r>
              <a:rPr lang="en-US" dirty="0"/>
              <a:t>= µ</a:t>
            </a:r>
            <a:r>
              <a:rPr lang="en-US" baseline="-25000" dirty="0"/>
              <a:t>2</a:t>
            </a:r>
            <a:r>
              <a:rPr lang="en-US" dirty="0"/>
              <a:t> = µ</a:t>
            </a:r>
            <a:r>
              <a:rPr lang="en-US" baseline="-25000" dirty="0"/>
              <a:t>3		 </a:t>
            </a:r>
            <a:r>
              <a:rPr lang="en-US" dirty="0"/>
              <a:t>       (Equal Means Model)</a:t>
            </a:r>
            <a:endParaRPr lang="en-US" baseline="-25000" dirty="0"/>
          </a:p>
          <a:p>
            <a:r>
              <a:rPr lang="en-US" dirty="0"/>
              <a:t>Ha: At least 1 pair are different</a:t>
            </a:r>
            <a:r>
              <a:rPr lang="en-US" baseline="-25000" dirty="0"/>
              <a:t> </a:t>
            </a:r>
            <a:r>
              <a:rPr lang="en-US" dirty="0"/>
              <a:t>     (Separate Means Model)</a:t>
            </a:r>
          </a:p>
        </p:txBody>
      </p:sp>
      <p:pic>
        <p:nvPicPr>
          <p:cNvPr id="3" name="Picture 2">
            <a:extLst>
              <a:ext uri="{FF2B5EF4-FFF2-40B4-BE49-F238E27FC236}">
                <a16:creationId xmlns:a16="http://schemas.microsoft.com/office/drawing/2014/main" id="{1353C985-25EE-D84F-A8C4-1C607B9C2770}"/>
              </a:ext>
            </a:extLst>
          </p:cNvPr>
          <p:cNvPicPr>
            <a:picLocks noChangeAspect="1"/>
          </p:cNvPicPr>
          <p:nvPr/>
        </p:nvPicPr>
        <p:blipFill rotWithShape="1">
          <a:blip r:embed="rId4"/>
          <a:srcRect b="21261"/>
          <a:stretch/>
        </p:blipFill>
        <p:spPr>
          <a:xfrm>
            <a:off x="782413" y="1566705"/>
            <a:ext cx="4759773" cy="1197398"/>
          </a:xfrm>
          <a:prstGeom prst="rect">
            <a:avLst/>
          </a:prstGeom>
        </p:spPr>
      </p:pic>
      <p:sp>
        <p:nvSpPr>
          <p:cNvPr id="7" name="TextBox 6">
            <a:extLst>
              <a:ext uri="{FF2B5EF4-FFF2-40B4-BE49-F238E27FC236}">
                <a16:creationId xmlns:a16="http://schemas.microsoft.com/office/drawing/2014/main" id="{A8D42466-DFA6-9C42-81EC-75EC3EDC123E}"/>
              </a:ext>
            </a:extLst>
          </p:cNvPr>
          <p:cNvSpPr txBox="1"/>
          <p:nvPr/>
        </p:nvSpPr>
        <p:spPr>
          <a:xfrm>
            <a:off x="170481" y="6044474"/>
            <a:ext cx="8472535" cy="646331"/>
          </a:xfrm>
          <a:prstGeom prst="rect">
            <a:avLst/>
          </a:prstGeom>
          <a:noFill/>
        </p:spPr>
        <p:txBody>
          <a:bodyPr wrap="square" rtlCol="0">
            <a:spAutoFit/>
          </a:bodyPr>
          <a:lstStyle/>
          <a:p>
            <a:r>
              <a:rPr lang="en-US" dirty="0"/>
              <a:t>There is overwhelming evidence to suggest that at least one pair of means are different between he levels (</a:t>
            </a:r>
            <a:r>
              <a:rPr lang="en-US" dirty="0" err="1"/>
              <a:t>pvalue</a:t>
            </a:r>
            <a:r>
              <a:rPr lang="en-US" dirty="0"/>
              <a:t> = .00014).  </a:t>
            </a:r>
          </a:p>
        </p:txBody>
      </p:sp>
    </p:spTree>
    <p:extLst>
      <p:ext uri="{BB962C8B-B14F-4D97-AF65-F5344CB8AC3E}">
        <p14:creationId xmlns:p14="http://schemas.microsoft.com/office/powerpoint/2010/main" val="887496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D911-47EE-724E-B0D5-95D9985C3EB1}"/>
              </a:ext>
            </a:extLst>
          </p:cNvPr>
          <p:cNvSpPr>
            <a:spLocks noGrp="1"/>
          </p:cNvSpPr>
          <p:nvPr>
            <p:ph type="ctrTitle"/>
          </p:nvPr>
        </p:nvSpPr>
        <p:spPr/>
        <p:txBody>
          <a:bodyPr/>
          <a:lstStyle/>
          <a:p>
            <a:r>
              <a:rPr lang="en-US" dirty="0"/>
              <a:t>End Break Out 3</a:t>
            </a:r>
          </a:p>
        </p:txBody>
      </p:sp>
      <p:sp>
        <p:nvSpPr>
          <p:cNvPr id="5" name="Subtitle 4">
            <a:extLst>
              <a:ext uri="{FF2B5EF4-FFF2-40B4-BE49-F238E27FC236}">
                <a16:creationId xmlns:a16="http://schemas.microsoft.com/office/drawing/2014/main" id="{29ECF18D-46D7-404A-A43E-C81A64338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8313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3004-DF72-0E42-9F8D-5F6EAE9C704B}"/>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8AEE7B94-4B15-E647-8D31-4A5A4010D8FF}"/>
              </a:ext>
            </a:extLst>
          </p:cNvPr>
          <p:cNvSpPr>
            <a:spLocks noGrp="1"/>
          </p:cNvSpPr>
          <p:nvPr>
            <p:ph idx="1"/>
          </p:nvPr>
        </p:nvSpPr>
        <p:spPr>
          <a:xfrm>
            <a:off x="312233" y="1483112"/>
            <a:ext cx="8619893" cy="5096108"/>
          </a:xfrm>
        </p:spPr>
        <p:txBody>
          <a:bodyPr>
            <a:normAutofit fontScale="77500" lnSpcReduction="20000"/>
          </a:bodyPr>
          <a:lstStyle/>
          <a:p>
            <a:pPr marL="0" indent="0">
              <a:buNone/>
            </a:pPr>
            <a:r>
              <a:rPr lang="en-US" sz="3800" b="1" dirty="0"/>
              <a:t>Add these answers to your PowerPoint.  </a:t>
            </a:r>
          </a:p>
          <a:p>
            <a:pPr marL="0" indent="0">
              <a:buNone/>
            </a:pPr>
            <a:endParaRPr lang="en-US" dirty="0"/>
          </a:p>
          <a:p>
            <a:pPr marL="0" indent="0">
              <a:buNone/>
            </a:pPr>
            <a:r>
              <a:rPr lang="en-US" dirty="0"/>
              <a:t>Say now we want to test WHICH of the age groups have evidence of different mean CTR. </a:t>
            </a:r>
          </a:p>
          <a:p>
            <a:pPr marL="0" indent="0">
              <a:buNone/>
            </a:pPr>
            <a:endParaRPr lang="en-US" dirty="0"/>
          </a:p>
          <a:p>
            <a:pPr marL="0" indent="0">
              <a:buNone/>
            </a:pPr>
            <a:r>
              <a:rPr lang="en-US" dirty="0"/>
              <a:t>Note: We still want to make sure to only look at those who have signed in since they will be the only ones with an accurate age.  </a:t>
            </a:r>
          </a:p>
          <a:p>
            <a:pPr marL="0" indent="0">
              <a:buNone/>
            </a:pPr>
            <a:endParaRPr lang="en-US" dirty="0"/>
          </a:p>
          <a:p>
            <a:pPr marL="0" indent="0">
              <a:buNone/>
            </a:pPr>
            <a:r>
              <a:rPr lang="en-US" dirty="0"/>
              <a:t>You goal is to identify which age groups the evidence suggests have different mean click through rates.  </a:t>
            </a:r>
          </a:p>
          <a:p>
            <a:pPr marL="0" indent="0">
              <a:buNone/>
            </a:pPr>
            <a:endParaRPr lang="en-US" dirty="0"/>
          </a:p>
          <a:p>
            <a:pPr marL="0" indent="0">
              <a:buNone/>
            </a:pPr>
            <a:r>
              <a:rPr lang="en-US" dirty="0"/>
              <a:t>Do the best you can and shoot me a message if you have a question!</a:t>
            </a:r>
          </a:p>
          <a:p>
            <a:pPr marL="0" indent="0">
              <a:buNone/>
            </a:pPr>
            <a:endParaRPr lang="en-US" dirty="0"/>
          </a:p>
          <a:p>
            <a:pPr marL="0" indent="0">
              <a:buNone/>
            </a:pPr>
            <a:r>
              <a:rPr lang="en-US" b="1" dirty="0"/>
              <a:t>THERE IS an R function REFERENCE ON THE NEXT SLIDE!</a:t>
            </a:r>
          </a:p>
          <a:p>
            <a:pPr marL="0" indent="0">
              <a:buNone/>
            </a:pPr>
            <a:endParaRPr lang="en-US" dirty="0"/>
          </a:p>
        </p:txBody>
      </p:sp>
    </p:spTree>
    <p:extLst>
      <p:ext uri="{BB962C8B-B14F-4D97-AF65-F5344CB8AC3E}">
        <p14:creationId xmlns:p14="http://schemas.microsoft.com/office/powerpoint/2010/main" val="337056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9395"/>
            <a:ext cx="7543800" cy="1450757"/>
          </a:xfrm>
        </p:spPr>
        <p:txBody>
          <a:bodyPr/>
          <a:lstStyle/>
          <a:p>
            <a:r>
              <a:rPr lang="en-US" dirty="0"/>
              <a:t>Multiple Comparison Adjustment: Bonferroni in R</a:t>
            </a:r>
          </a:p>
        </p:txBody>
      </p:sp>
      <p:pic>
        <p:nvPicPr>
          <p:cNvPr id="5" name="Picture 4"/>
          <p:cNvPicPr>
            <a:picLocks noChangeAspect="1"/>
          </p:cNvPicPr>
          <p:nvPr/>
        </p:nvPicPr>
        <p:blipFill>
          <a:blip r:embed="rId2"/>
          <a:stretch>
            <a:fillRect/>
          </a:stretch>
        </p:blipFill>
        <p:spPr>
          <a:xfrm>
            <a:off x="5705167" y="1296562"/>
            <a:ext cx="2514600" cy="2510858"/>
          </a:xfrm>
          <a:prstGeom prst="rect">
            <a:avLst/>
          </a:prstGeom>
        </p:spPr>
      </p:pic>
      <p:pic>
        <p:nvPicPr>
          <p:cNvPr id="6" name="Picture 5"/>
          <p:cNvPicPr>
            <a:picLocks noChangeAspect="1"/>
          </p:cNvPicPr>
          <p:nvPr/>
        </p:nvPicPr>
        <p:blipFill rotWithShape="1">
          <a:blip r:embed="rId3"/>
          <a:srcRect b="21612"/>
          <a:stretch/>
        </p:blipFill>
        <p:spPr>
          <a:xfrm>
            <a:off x="982109" y="1475451"/>
            <a:ext cx="4231967" cy="1074057"/>
          </a:xfrm>
          <a:prstGeom prst="rect">
            <a:avLst/>
          </a:prstGeom>
        </p:spPr>
      </p:pic>
      <p:pic>
        <p:nvPicPr>
          <p:cNvPr id="8" name="Picture 7"/>
          <p:cNvPicPr>
            <a:picLocks noChangeAspect="1"/>
          </p:cNvPicPr>
          <p:nvPr/>
        </p:nvPicPr>
        <p:blipFill>
          <a:blip r:embed="rId4"/>
          <a:stretch>
            <a:fillRect/>
          </a:stretch>
        </p:blipFill>
        <p:spPr>
          <a:xfrm>
            <a:off x="638012" y="2784534"/>
            <a:ext cx="4920162" cy="3242834"/>
          </a:xfrm>
          <a:prstGeom prst="rect">
            <a:avLst/>
          </a:prstGeom>
        </p:spPr>
      </p:pic>
      <p:sp>
        <p:nvSpPr>
          <p:cNvPr id="7" name="TextBox 6">
            <a:extLst>
              <a:ext uri="{FF2B5EF4-FFF2-40B4-BE49-F238E27FC236}">
                <a16:creationId xmlns:a16="http://schemas.microsoft.com/office/drawing/2014/main" id="{CE33C9F6-FB32-9149-9346-83D9336D9E98}"/>
              </a:ext>
            </a:extLst>
          </p:cNvPr>
          <p:cNvSpPr txBox="1"/>
          <p:nvPr/>
        </p:nvSpPr>
        <p:spPr>
          <a:xfrm>
            <a:off x="5202660" y="3866766"/>
            <a:ext cx="3519613" cy="584775"/>
          </a:xfrm>
          <a:prstGeom prst="rect">
            <a:avLst/>
          </a:prstGeom>
          <a:noFill/>
        </p:spPr>
        <p:txBody>
          <a:bodyPr wrap="square" rtlCol="0">
            <a:spAutoFit/>
          </a:bodyPr>
          <a:lstStyle/>
          <a:p>
            <a:pPr algn="ctr"/>
            <a:r>
              <a:rPr lang="en-US" sz="1600" b="1" dirty="0">
                <a:solidFill>
                  <a:srgbClr val="FF0000"/>
                </a:solidFill>
              </a:rPr>
              <a:t>This will yield the Bonferroni adjustment to the </a:t>
            </a:r>
            <a:r>
              <a:rPr lang="en-US" sz="1600" b="1" dirty="0" err="1">
                <a:solidFill>
                  <a:srgbClr val="FF0000"/>
                </a:solidFill>
              </a:rPr>
              <a:t>pvalues</a:t>
            </a:r>
            <a:r>
              <a:rPr lang="en-US" sz="1600" b="1" dirty="0">
                <a:solidFill>
                  <a:srgbClr val="FF0000"/>
                </a:solidFill>
              </a:rPr>
              <a:t>.  </a:t>
            </a:r>
          </a:p>
        </p:txBody>
      </p:sp>
      <p:sp>
        <p:nvSpPr>
          <p:cNvPr id="9" name="Oval 8">
            <a:extLst>
              <a:ext uri="{FF2B5EF4-FFF2-40B4-BE49-F238E27FC236}">
                <a16:creationId xmlns:a16="http://schemas.microsoft.com/office/drawing/2014/main" id="{63A03320-842A-AE4A-B771-D9C7198C15CE}"/>
              </a:ext>
            </a:extLst>
          </p:cNvPr>
          <p:cNvSpPr/>
          <p:nvPr/>
        </p:nvSpPr>
        <p:spPr>
          <a:xfrm>
            <a:off x="3505200" y="3226236"/>
            <a:ext cx="1143000" cy="3679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EEF061B-6EC6-AE49-85BD-BEC7471D99DB}"/>
              </a:ext>
            </a:extLst>
          </p:cNvPr>
          <p:cNvSpPr txBox="1"/>
          <p:nvPr/>
        </p:nvSpPr>
        <p:spPr>
          <a:xfrm>
            <a:off x="152659" y="6043626"/>
            <a:ext cx="8911525" cy="830997"/>
          </a:xfrm>
          <a:prstGeom prst="rect">
            <a:avLst/>
          </a:prstGeom>
          <a:noFill/>
        </p:spPr>
        <p:txBody>
          <a:bodyPr wrap="square" rtlCol="0">
            <a:spAutoFit/>
          </a:bodyPr>
          <a:lstStyle/>
          <a:p>
            <a:r>
              <a:rPr lang="en-US" sz="1600" dirty="0"/>
              <a:t>There is strong evidence to suggest that each of the means are different from </a:t>
            </a:r>
            <a:r>
              <a:rPr lang="en-US" sz="1600"/>
              <a:t>each other even </a:t>
            </a:r>
            <a:r>
              <a:rPr lang="en-US" sz="1600" dirty="0"/>
              <a:t>after a Bonferroni adjustment for the three simultaneous comparisons. </a:t>
            </a:r>
            <a:r>
              <a:rPr lang="en-US" sz="1600" i="1" dirty="0"/>
              <a:t>(A more complete answer would include details on each comparisons including </a:t>
            </a:r>
            <a:r>
              <a:rPr lang="en-US" sz="1600" i="1" dirty="0" err="1"/>
              <a:t>pvalues</a:t>
            </a:r>
            <a:r>
              <a:rPr lang="en-US" sz="1600" i="1" dirty="0"/>
              <a:t> and confidence intervals for the difference.)  </a:t>
            </a:r>
          </a:p>
        </p:txBody>
      </p:sp>
    </p:spTree>
    <p:extLst>
      <p:ext uri="{BB962C8B-B14F-4D97-AF65-F5344CB8AC3E}">
        <p14:creationId xmlns:p14="http://schemas.microsoft.com/office/powerpoint/2010/main" val="452308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D911-47EE-724E-B0D5-95D9985C3EB1}"/>
              </a:ext>
            </a:extLst>
          </p:cNvPr>
          <p:cNvSpPr>
            <a:spLocks noGrp="1"/>
          </p:cNvSpPr>
          <p:nvPr>
            <p:ph type="ctrTitle"/>
          </p:nvPr>
        </p:nvSpPr>
        <p:spPr/>
        <p:txBody>
          <a:bodyPr/>
          <a:lstStyle/>
          <a:p>
            <a:r>
              <a:rPr lang="en-US" dirty="0"/>
              <a:t>End Break Out 4</a:t>
            </a:r>
          </a:p>
        </p:txBody>
      </p:sp>
      <p:sp>
        <p:nvSpPr>
          <p:cNvPr id="5" name="Subtitle 4">
            <a:extLst>
              <a:ext uri="{FF2B5EF4-FFF2-40B4-BE49-F238E27FC236}">
                <a16:creationId xmlns:a16="http://schemas.microsoft.com/office/drawing/2014/main" id="{29ECF18D-46D7-404A-A43E-C81A64338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969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C8E3-0D19-484D-A341-1F938C2C200D}"/>
              </a:ext>
            </a:extLst>
          </p:cNvPr>
          <p:cNvSpPr>
            <a:spLocks noGrp="1"/>
          </p:cNvSpPr>
          <p:nvPr>
            <p:ph type="title"/>
          </p:nvPr>
        </p:nvSpPr>
        <p:spPr>
          <a:xfrm>
            <a:off x="587707" y="2535120"/>
            <a:ext cx="7886700" cy="1325563"/>
          </a:xfrm>
        </p:spPr>
        <p:txBody>
          <a:bodyPr>
            <a:normAutofit/>
          </a:bodyPr>
          <a:lstStyle/>
          <a:p>
            <a:r>
              <a:rPr lang="en-US" dirty="0"/>
              <a:t>Appendix: Example EDA</a:t>
            </a:r>
          </a:p>
        </p:txBody>
      </p:sp>
      <p:sp>
        <p:nvSpPr>
          <p:cNvPr id="4" name="TextBox 3">
            <a:extLst>
              <a:ext uri="{FF2B5EF4-FFF2-40B4-BE49-F238E27FC236}">
                <a16:creationId xmlns:a16="http://schemas.microsoft.com/office/drawing/2014/main" id="{7FAB40DF-4AC3-6042-AE98-5F7F9CBE5139}"/>
              </a:ext>
            </a:extLst>
          </p:cNvPr>
          <p:cNvSpPr txBox="1"/>
          <p:nvPr/>
        </p:nvSpPr>
        <p:spPr>
          <a:xfrm>
            <a:off x="2074460" y="3860683"/>
            <a:ext cx="4667534" cy="369332"/>
          </a:xfrm>
          <a:prstGeom prst="rect">
            <a:avLst/>
          </a:prstGeom>
          <a:noFill/>
        </p:spPr>
        <p:txBody>
          <a:bodyPr wrap="square" rtlCol="0">
            <a:spAutoFit/>
          </a:bodyPr>
          <a:lstStyle/>
          <a:p>
            <a:r>
              <a:rPr lang="en-US" dirty="0"/>
              <a:t>note: </a:t>
            </a:r>
            <a:r>
              <a:rPr lang="en-US" dirty="0" err="1"/>
              <a:t>ggpairs</a:t>
            </a:r>
            <a:r>
              <a:rPr lang="en-US" dirty="0"/>
              <a:t>() is in the </a:t>
            </a:r>
            <a:r>
              <a:rPr lang="en-US" dirty="0" err="1"/>
              <a:t>GGally</a:t>
            </a:r>
            <a:r>
              <a:rPr lang="en-US" dirty="0"/>
              <a:t> package</a:t>
            </a:r>
          </a:p>
        </p:txBody>
      </p:sp>
    </p:spTree>
    <p:extLst>
      <p:ext uri="{BB962C8B-B14F-4D97-AF65-F5344CB8AC3E}">
        <p14:creationId xmlns:p14="http://schemas.microsoft.com/office/powerpoint/2010/main" val="58979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B82C-3348-244B-AB5B-519601D7A71A}"/>
              </a:ext>
            </a:extLst>
          </p:cNvPr>
          <p:cNvSpPr>
            <a:spLocks noGrp="1"/>
          </p:cNvSpPr>
          <p:nvPr>
            <p:ph type="title"/>
          </p:nvPr>
        </p:nvSpPr>
        <p:spPr/>
        <p:txBody>
          <a:bodyPr/>
          <a:lstStyle/>
          <a:p>
            <a:r>
              <a:rPr lang="en-US" dirty="0"/>
              <a:t>Why do EDA?</a:t>
            </a:r>
          </a:p>
        </p:txBody>
      </p:sp>
      <p:sp>
        <p:nvSpPr>
          <p:cNvPr id="3" name="Content Placeholder 2">
            <a:extLst>
              <a:ext uri="{FF2B5EF4-FFF2-40B4-BE49-F238E27FC236}">
                <a16:creationId xmlns:a16="http://schemas.microsoft.com/office/drawing/2014/main" id="{8239808C-9BDB-784F-AA18-C5BFB2B12961}"/>
              </a:ext>
            </a:extLst>
          </p:cNvPr>
          <p:cNvSpPr>
            <a:spLocks noGrp="1"/>
          </p:cNvSpPr>
          <p:nvPr>
            <p:ph idx="1"/>
          </p:nvPr>
        </p:nvSpPr>
        <p:spPr>
          <a:xfrm>
            <a:off x="152400" y="1600200"/>
            <a:ext cx="8839200" cy="4525963"/>
          </a:xfrm>
        </p:spPr>
        <p:txBody>
          <a:bodyPr/>
          <a:lstStyle/>
          <a:p>
            <a:pPr marL="0" indent="0">
              <a:buNone/>
            </a:pPr>
            <a:r>
              <a:rPr lang="en-US" sz="2400" i="1" dirty="0"/>
              <a:t>Long before worrying about how to convince others, you first have to understand what’s happening yourself.  </a:t>
            </a:r>
          </a:p>
          <a:p>
            <a:pPr marL="0" indent="0">
              <a:buNone/>
            </a:pPr>
            <a:r>
              <a:rPr lang="en-US" sz="2400" dirty="0"/>
              <a:t>					-Andrew Gelman</a:t>
            </a:r>
          </a:p>
          <a:p>
            <a:pPr marL="0" indent="0">
              <a:buNone/>
            </a:pPr>
            <a:endParaRPr lang="en-US" sz="2400" dirty="0"/>
          </a:p>
          <a:p>
            <a:pPr marL="0" indent="0">
              <a:buNone/>
            </a:pPr>
            <a:r>
              <a:rPr lang="en-US" sz="2400" i="1" dirty="0"/>
              <a:t>EDA is not a formal process with a strict set of rules.  More than anything, EDA is a state of mind.  During the initial phases of EDA you should feel free to investigate every idea that occurs to you.  Some of these ideas will pan out, and some will be dead ends.  As your exploration continues, you will hone in on a few particularly productive areas that you’ll eventually write up and communicate to others.  </a:t>
            </a:r>
          </a:p>
          <a:p>
            <a:pPr marL="0" indent="0">
              <a:buNone/>
            </a:pPr>
            <a:r>
              <a:rPr lang="en-US" sz="2400" dirty="0"/>
              <a:t>					-Hadley </a:t>
            </a:r>
            <a:r>
              <a:rPr lang="en-US" sz="2400" dirty="0" err="1"/>
              <a:t>Wickam</a:t>
            </a:r>
            <a:endParaRPr lang="en-US" sz="2400" dirty="0"/>
          </a:p>
        </p:txBody>
      </p:sp>
    </p:spTree>
    <p:extLst>
      <p:ext uri="{BB962C8B-B14F-4D97-AF65-F5344CB8AC3E}">
        <p14:creationId xmlns:p14="http://schemas.microsoft.com/office/powerpoint/2010/main" val="163230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Example | Diamonds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79623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lstStyle/>
          <a:p>
            <a:r>
              <a:rPr lang="en-US" dirty="0"/>
              <a:t>EDA | A Review</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p:txBody>
          <a:bodyPr/>
          <a:lstStyle/>
          <a:p>
            <a:r>
              <a:rPr lang="en-US" dirty="0"/>
              <a:t>Remember, EDA is a creative process that is driven by your questions.</a:t>
            </a:r>
          </a:p>
          <a:p>
            <a:r>
              <a:rPr lang="en-US" dirty="0"/>
              <a:t>It is not a formal process.</a:t>
            </a:r>
          </a:p>
          <a:p>
            <a:r>
              <a:rPr lang="en-US" dirty="0"/>
              <a:t>You should investigate every idea that occurs to you. </a:t>
            </a:r>
          </a:p>
          <a:p>
            <a:r>
              <a:rPr lang="en-US" dirty="0"/>
              <a:t>Each data scientist’s specific EDA on a given dataset is likely to be different.     </a:t>
            </a:r>
          </a:p>
        </p:txBody>
      </p:sp>
    </p:spTree>
    <p:extLst>
      <p:ext uri="{BB962C8B-B14F-4D97-AF65-F5344CB8AC3E}">
        <p14:creationId xmlns:p14="http://schemas.microsoft.com/office/powerpoint/2010/main" val="353611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C74-5099-9543-88B9-565D8793BF50}"/>
              </a:ext>
            </a:extLst>
          </p:cNvPr>
          <p:cNvSpPr>
            <a:spLocks noGrp="1"/>
          </p:cNvSpPr>
          <p:nvPr>
            <p:ph type="title"/>
          </p:nvPr>
        </p:nvSpPr>
        <p:spPr/>
        <p:txBody>
          <a:bodyPr/>
          <a:lstStyle/>
          <a:p>
            <a:r>
              <a:rPr lang="en-US" dirty="0"/>
              <a:t>Diamonds</a:t>
            </a:r>
          </a:p>
        </p:txBody>
      </p:sp>
      <p:pic>
        <p:nvPicPr>
          <p:cNvPr id="7" name="Picture 6">
            <a:extLst>
              <a:ext uri="{FF2B5EF4-FFF2-40B4-BE49-F238E27FC236}">
                <a16:creationId xmlns:a16="http://schemas.microsoft.com/office/drawing/2014/main" id="{8BD55ACB-57B4-6144-9A01-7367F3A83630}"/>
              </a:ext>
            </a:extLst>
          </p:cNvPr>
          <p:cNvPicPr>
            <a:picLocks noChangeAspect="1"/>
          </p:cNvPicPr>
          <p:nvPr/>
        </p:nvPicPr>
        <p:blipFill>
          <a:blip r:embed="rId2"/>
          <a:stretch>
            <a:fillRect/>
          </a:stretch>
        </p:blipFill>
        <p:spPr>
          <a:xfrm>
            <a:off x="421342" y="1486080"/>
            <a:ext cx="3995226" cy="943754"/>
          </a:xfrm>
          <a:prstGeom prst="rect">
            <a:avLst/>
          </a:prstGeom>
        </p:spPr>
      </p:pic>
      <p:pic>
        <p:nvPicPr>
          <p:cNvPr id="8" name="Picture 7">
            <a:extLst>
              <a:ext uri="{FF2B5EF4-FFF2-40B4-BE49-F238E27FC236}">
                <a16:creationId xmlns:a16="http://schemas.microsoft.com/office/drawing/2014/main" id="{58D1A851-7AF5-D64D-896A-ECF8B5028857}"/>
              </a:ext>
            </a:extLst>
          </p:cNvPr>
          <p:cNvPicPr>
            <a:picLocks noChangeAspect="1"/>
          </p:cNvPicPr>
          <p:nvPr/>
        </p:nvPicPr>
        <p:blipFill>
          <a:blip r:embed="rId3"/>
          <a:stretch>
            <a:fillRect/>
          </a:stretch>
        </p:blipFill>
        <p:spPr>
          <a:xfrm>
            <a:off x="457200" y="2463232"/>
            <a:ext cx="3962400" cy="1803968"/>
          </a:xfrm>
          <a:prstGeom prst="rect">
            <a:avLst/>
          </a:prstGeom>
        </p:spPr>
      </p:pic>
      <p:pic>
        <p:nvPicPr>
          <p:cNvPr id="9" name="Picture 8">
            <a:extLst>
              <a:ext uri="{FF2B5EF4-FFF2-40B4-BE49-F238E27FC236}">
                <a16:creationId xmlns:a16="http://schemas.microsoft.com/office/drawing/2014/main" id="{1744FECD-6650-8240-8E87-ED1B0D1C9270}"/>
              </a:ext>
            </a:extLst>
          </p:cNvPr>
          <p:cNvPicPr>
            <a:picLocks noChangeAspect="1"/>
          </p:cNvPicPr>
          <p:nvPr/>
        </p:nvPicPr>
        <p:blipFill>
          <a:blip r:embed="rId4"/>
          <a:stretch>
            <a:fillRect/>
          </a:stretch>
        </p:blipFill>
        <p:spPr>
          <a:xfrm>
            <a:off x="4800600" y="2367408"/>
            <a:ext cx="4343400" cy="1995616"/>
          </a:xfrm>
          <a:prstGeom prst="rect">
            <a:avLst/>
          </a:prstGeom>
        </p:spPr>
      </p:pic>
      <p:pic>
        <p:nvPicPr>
          <p:cNvPr id="10" name="Picture 9">
            <a:extLst>
              <a:ext uri="{FF2B5EF4-FFF2-40B4-BE49-F238E27FC236}">
                <a16:creationId xmlns:a16="http://schemas.microsoft.com/office/drawing/2014/main" id="{4CC1DAD5-85EA-DC43-B72B-00BB4561833B}"/>
              </a:ext>
            </a:extLst>
          </p:cNvPr>
          <p:cNvPicPr>
            <a:picLocks noChangeAspect="1"/>
          </p:cNvPicPr>
          <p:nvPr/>
        </p:nvPicPr>
        <p:blipFill>
          <a:blip r:embed="rId5"/>
          <a:stretch>
            <a:fillRect/>
          </a:stretch>
        </p:blipFill>
        <p:spPr>
          <a:xfrm>
            <a:off x="1222518" y="4396422"/>
            <a:ext cx="6388100" cy="2184400"/>
          </a:xfrm>
          <a:prstGeom prst="rect">
            <a:avLst/>
          </a:prstGeom>
        </p:spPr>
      </p:pic>
    </p:spTree>
    <p:extLst>
      <p:ext uri="{BB962C8B-B14F-4D97-AF65-F5344CB8AC3E}">
        <p14:creationId xmlns:p14="http://schemas.microsoft.com/office/powerpoint/2010/main" val="130848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lstStyle/>
          <a:p>
            <a:r>
              <a:rPr lang="en-US" dirty="0"/>
              <a:t>EDA | Diamonds </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a:xfrm>
            <a:off x="457200" y="1600201"/>
            <a:ext cx="8229600" cy="990600"/>
          </a:xfrm>
        </p:spPr>
        <p:txBody>
          <a:bodyPr/>
          <a:lstStyle/>
          <a:p>
            <a:r>
              <a:rPr lang="en-US" sz="2400" dirty="0"/>
              <a:t>Let’s start by plotting the data… this is always a good (and recommended) place to start.</a:t>
            </a:r>
          </a:p>
        </p:txBody>
      </p:sp>
      <p:pic>
        <p:nvPicPr>
          <p:cNvPr id="4" name="Picture 3">
            <a:extLst>
              <a:ext uri="{FF2B5EF4-FFF2-40B4-BE49-F238E27FC236}">
                <a16:creationId xmlns:a16="http://schemas.microsoft.com/office/drawing/2014/main" id="{5CAB6BC0-794A-6A43-A20F-EFC844B6761A}"/>
              </a:ext>
            </a:extLst>
          </p:cNvPr>
          <p:cNvPicPr>
            <a:picLocks noChangeAspect="1"/>
          </p:cNvPicPr>
          <p:nvPr/>
        </p:nvPicPr>
        <p:blipFill>
          <a:blip r:embed="rId2"/>
          <a:stretch>
            <a:fillRect/>
          </a:stretch>
        </p:blipFill>
        <p:spPr>
          <a:xfrm>
            <a:off x="3289300" y="2590801"/>
            <a:ext cx="5702300" cy="4089400"/>
          </a:xfrm>
          <a:prstGeom prst="rect">
            <a:avLst/>
          </a:prstGeom>
        </p:spPr>
      </p:pic>
      <p:sp>
        <p:nvSpPr>
          <p:cNvPr id="5" name="Rectangle 4">
            <a:extLst>
              <a:ext uri="{FF2B5EF4-FFF2-40B4-BE49-F238E27FC236}">
                <a16:creationId xmlns:a16="http://schemas.microsoft.com/office/drawing/2014/main" id="{7A4F59A3-6305-1F42-8562-5B484C1780CF}"/>
              </a:ext>
            </a:extLst>
          </p:cNvPr>
          <p:cNvSpPr/>
          <p:nvPr/>
        </p:nvSpPr>
        <p:spPr>
          <a:xfrm>
            <a:off x="152400" y="2590800"/>
            <a:ext cx="4572000" cy="73866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select(price, carat, cut)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ggpairs</a:t>
            </a:r>
            <a:r>
              <a:rPr kumimoji="0" lang="en-US" sz="1400" b="0" i="0" u="none" strike="noStrike" kern="1200" cap="none" spc="0" normalizeH="0" baseline="0" noProof="0" dirty="0">
                <a:ln>
                  <a:noFill/>
                </a:ln>
                <a:solidFill>
                  <a:prstClr val="black"/>
                </a:solidFill>
                <a:effectLst/>
                <a:uLnTx/>
                <a:uFillTx/>
                <a:latin typeface="Arial"/>
                <a:ea typeface="+mn-ea"/>
                <a:cs typeface="+mn-cs"/>
              </a:rPr>
              <a:t>(mapping = </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(color = cut))</a:t>
            </a:r>
          </a:p>
        </p:txBody>
      </p:sp>
      <p:sp>
        <p:nvSpPr>
          <p:cNvPr id="6" name="TextBox 5">
            <a:extLst>
              <a:ext uri="{FF2B5EF4-FFF2-40B4-BE49-F238E27FC236}">
                <a16:creationId xmlns:a16="http://schemas.microsoft.com/office/drawing/2014/main" id="{7AFDE55C-2B33-3748-8FB3-B7C20C93BB4E}"/>
              </a:ext>
            </a:extLst>
          </p:cNvPr>
          <p:cNvSpPr txBox="1"/>
          <p:nvPr/>
        </p:nvSpPr>
        <p:spPr>
          <a:xfrm>
            <a:off x="152400" y="3406170"/>
            <a:ext cx="3048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1 arises instantly!: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Fair looks to have the highest median price and Ideal looks to have the lowest!  Why?</a:t>
            </a:r>
          </a:p>
        </p:txBody>
      </p:sp>
      <p:sp>
        <p:nvSpPr>
          <p:cNvPr id="7" name="Rectangle 6">
            <a:extLst>
              <a:ext uri="{FF2B5EF4-FFF2-40B4-BE49-F238E27FC236}">
                <a16:creationId xmlns:a16="http://schemas.microsoft.com/office/drawing/2014/main" id="{69EE98F8-FB46-9B43-84AB-3A7EBA8BC2B3}"/>
              </a:ext>
            </a:extLst>
          </p:cNvPr>
          <p:cNvSpPr/>
          <p:nvPr/>
        </p:nvSpPr>
        <p:spPr>
          <a:xfrm>
            <a:off x="152400" y="4419600"/>
            <a:ext cx="4572000" cy="73866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group_by</a:t>
            </a:r>
            <a:r>
              <a:rPr kumimoji="0" lang="en-US" sz="1400" b="0" i="0" u="none" strike="noStrike" kern="1200" cap="none" spc="0" normalizeH="0" baseline="0" noProof="0" dirty="0">
                <a:ln>
                  <a:noFill/>
                </a:ln>
                <a:solidFill>
                  <a:prstClr val="black"/>
                </a:solidFill>
                <a:effectLst/>
                <a:uLnTx/>
                <a:uFillTx/>
                <a:latin typeface="Arial"/>
                <a:ea typeface="+mn-ea"/>
                <a:cs typeface="+mn-cs"/>
              </a:rPr>
              <a:t>(cut)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summarize(median = median(price))</a:t>
            </a:r>
          </a:p>
        </p:txBody>
      </p:sp>
      <p:pic>
        <p:nvPicPr>
          <p:cNvPr id="9" name="Picture 8">
            <a:extLst>
              <a:ext uri="{FF2B5EF4-FFF2-40B4-BE49-F238E27FC236}">
                <a16:creationId xmlns:a16="http://schemas.microsoft.com/office/drawing/2014/main" id="{69AFB70F-38F0-7641-BA6C-53477D5996AB}"/>
              </a:ext>
            </a:extLst>
          </p:cNvPr>
          <p:cNvPicPr>
            <a:picLocks noChangeAspect="1"/>
          </p:cNvPicPr>
          <p:nvPr/>
        </p:nvPicPr>
        <p:blipFill>
          <a:blip r:embed="rId3"/>
          <a:stretch>
            <a:fillRect/>
          </a:stretch>
        </p:blipFill>
        <p:spPr>
          <a:xfrm>
            <a:off x="838200" y="5197887"/>
            <a:ext cx="1358900" cy="1431513"/>
          </a:xfrm>
          <a:prstGeom prst="rect">
            <a:avLst/>
          </a:prstGeom>
        </p:spPr>
      </p:pic>
    </p:spTree>
    <p:extLst>
      <p:ext uri="{BB962C8B-B14F-4D97-AF65-F5344CB8AC3E}">
        <p14:creationId xmlns:p14="http://schemas.microsoft.com/office/powerpoint/2010/main" val="3862394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2: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What is the relationship between cut and carat?  </a:t>
            </a:r>
          </a:p>
        </p:txBody>
      </p:sp>
      <p:pic>
        <p:nvPicPr>
          <p:cNvPr id="6" name="Picture 5">
            <a:extLst>
              <a:ext uri="{FF2B5EF4-FFF2-40B4-BE49-F238E27FC236}">
                <a16:creationId xmlns:a16="http://schemas.microsoft.com/office/drawing/2014/main" id="{9DA029B0-1072-3D4C-83D6-343299429C9C}"/>
              </a:ext>
            </a:extLst>
          </p:cNvPr>
          <p:cNvPicPr>
            <a:picLocks noChangeAspect="1"/>
          </p:cNvPicPr>
          <p:nvPr/>
        </p:nvPicPr>
        <p:blipFill>
          <a:blip r:embed="rId2"/>
          <a:stretch>
            <a:fillRect/>
          </a:stretch>
        </p:blipFill>
        <p:spPr>
          <a:xfrm>
            <a:off x="3152140" y="2362200"/>
            <a:ext cx="5702300" cy="4089400"/>
          </a:xfrm>
          <a:prstGeom prst="rect">
            <a:avLst/>
          </a:prstGeom>
        </p:spPr>
      </p:pic>
      <p:sp>
        <p:nvSpPr>
          <p:cNvPr id="7" name="TextBox 6">
            <a:extLst>
              <a:ext uri="{FF2B5EF4-FFF2-40B4-BE49-F238E27FC236}">
                <a16:creationId xmlns:a16="http://schemas.microsoft.com/office/drawing/2014/main" id="{EEAA9D4B-B994-064F-8E6C-07D410707BD4}"/>
              </a:ext>
            </a:extLst>
          </p:cNvPr>
          <p:cNvSpPr txBox="1"/>
          <p:nvPr/>
        </p:nvSpPr>
        <p:spPr>
          <a:xfrm>
            <a:off x="381000" y="2590800"/>
            <a:ext cx="2590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Judging from the boxplots and the histograms, it looks like the ideal diamonds have the smallest median carat.  Let’s verify:  </a:t>
            </a:r>
          </a:p>
        </p:txBody>
      </p:sp>
      <p:pic>
        <p:nvPicPr>
          <p:cNvPr id="8" name="Picture 7">
            <a:extLst>
              <a:ext uri="{FF2B5EF4-FFF2-40B4-BE49-F238E27FC236}">
                <a16:creationId xmlns:a16="http://schemas.microsoft.com/office/drawing/2014/main" id="{E91AC6A7-72A8-F54A-8B02-05AF2DC45DEC}"/>
              </a:ext>
            </a:extLst>
          </p:cNvPr>
          <p:cNvPicPr>
            <a:picLocks noChangeAspect="1"/>
          </p:cNvPicPr>
          <p:nvPr/>
        </p:nvPicPr>
        <p:blipFill rotWithShape="1">
          <a:blip r:embed="rId3"/>
          <a:srcRect t="2831"/>
          <a:stretch/>
        </p:blipFill>
        <p:spPr>
          <a:xfrm>
            <a:off x="488576" y="4325499"/>
            <a:ext cx="2203450" cy="2126101"/>
          </a:xfrm>
          <a:prstGeom prst="rect">
            <a:avLst/>
          </a:prstGeom>
        </p:spPr>
      </p:pic>
    </p:spTree>
    <p:extLst>
      <p:ext uri="{BB962C8B-B14F-4D97-AF65-F5344CB8AC3E}">
        <p14:creationId xmlns:p14="http://schemas.microsoft.com/office/powerpoint/2010/main" val="110601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3: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What is the relationship between price and carat?  </a:t>
            </a:r>
          </a:p>
        </p:txBody>
      </p:sp>
      <p:pic>
        <p:nvPicPr>
          <p:cNvPr id="6" name="Picture 5">
            <a:extLst>
              <a:ext uri="{FF2B5EF4-FFF2-40B4-BE49-F238E27FC236}">
                <a16:creationId xmlns:a16="http://schemas.microsoft.com/office/drawing/2014/main" id="{9DA029B0-1072-3D4C-83D6-343299429C9C}"/>
              </a:ext>
            </a:extLst>
          </p:cNvPr>
          <p:cNvPicPr>
            <a:picLocks noChangeAspect="1"/>
          </p:cNvPicPr>
          <p:nvPr/>
        </p:nvPicPr>
        <p:blipFill>
          <a:blip r:embed="rId2"/>
          <a:stretch>
            <a:fillRect/>
          </a:stretch>
        </p:blipFill>
        <p:spPr>
          <a:xfrm>
            <a:off x="3152140" y="2362200"/>
            <a:ext cx="5702300" cy="4089400"/>
          </a:xfrm>
          <a:prstGeom prst="rect">
            <a:avLst/>
          </a:prstGeom>
        </p:spPr>
      </p:pic>
      <p:sp>
        <p:nvSpPr>
          <p:cNvPr id="7" name="TextBox 6">
            <a:extLst>
              <a:ext uri="{FF2B5EF4-FFF2-40B4-BE49-F238E27FC236}">
                <a16:creationId xmlns:a16="http://schemas.microsoft.com/office/drawing/2014/main" id="{EEAA9D4B-B994-064F-8E6C-07D410707BD4}"/>
              </a:ext>
            </a:extLst>
          </p:cNvPr>
          <p:cNvSpPr txBox="1"/>
          <p:nvPr/>
        </p:nvSpPr>
        <p:spPr>
          <a:xfrm>
            <a:off x="204731" y="2438400"/>
            <a:ext cx="277114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Judging from the scatterplot of price v. carat, there looks to be a positive relationship between the two.   Let’s replot to put carat on the x axis and price on the y axis.  </a:t>
            </a:r>
          </a:p>
        </p:txBody>
      </p:sp>
      <p:sp>
        <p:nvSpPr>
          <p:cNvPr id="3" name="Rectangle 2">
            <a:extLst>
              <a:ext uri="{FF2B5EF4-FFF2-40B4-BE49-F238E27FC236}">
                <a16:creationId xmlns:a16="http://schemas.microsoft.com/office/drawing/2014/main" id="{5BF48152-1458-4B40-86F5-495284F4346F}"/>
              </a:ext>
            </a:extLst>
          </p:cNvPr>
          <p:cNvSpPr/>
          <p:nvPr/>
        </p:nvSpPr>
        <p:spPr>
          <a:xfrm>
            <a:off x="204731" y="3985736"/>
            <a:ext cx="4572000" cy="73866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carat, y = price))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geom_point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3"/>
          <a:stretch>
            <a:fillRect/>
          </a:stretch>
        </p:blipFill>
        <p:spPr>
          <a:xfrm>
            <a:off x="361950" y="4828698"/>
            <a:ext cx="2426134" cy="1739900"/>
          </a:xfrm>
          <a:prstGeom prst="rect">
            <a:avLst/>
          </a:prstGeom>
        </p:spPr>
      </p:pic>
    </p:spTree>
    <p:extLst>
      <p:ext uri="{BB962C8B-B14F-4D97-AF65-F5344CB8AC3E}">
        <p14:creationId xmlns:p14="http://schemas.microsoft.com/office/powerpoint/2010/main" val="3857307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3: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What is the relationship between price and carat?  </a:t>
            </a:r>
          </a:p>
        </p:txBody>
      </p:sp>
      <p:sp>
        <p:nvSpPr>
          <p:cNvPr id="7" name="TextBox 6">
            <a:extLst>
              <a:ext uri="{FF2B5EF4-FFF2-40B4-BE49-F238E27FC236}">
                <a16:creationId xmlns:a16="http://schemas.microsoft.com/office/drawing/2014/main" id="{EEAA9D4B-B994-064F-8E6C-07D410707BD4}"/>
              </a:ext>
            </a:extLst>
          </p:cNvPr>
          <p:cNvSpPr txBox="1"/>
          <p:nvPr/>
        </p:nvSpPr>
        <p:spPr>
          <a:xfrm>
            <a:off x="208541" y="3200400"/>
            <a:ext cx="310925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There certainly looks like overwhelming evidence of a positive relationship.  We also discovered an odd pattern in the data … this may spawn a new question and new insight.  We will stick with our original question for now.  </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2"/>
          <a:stretch>
            <a:fillRect/>
          </a:stretch>
        </p:blipFill>
        <p:spPr>
          <a:xfrm>
            <a:off x="3313990" y="2438400"/>
            <a:ext cx="5525210" cy="3962400"/>
          </a:xfrm>
          <a:prstGeom prst="rect">
            <a:avLst/>
          </a:prstGeom>
        </p:spPr>
      </p:pic>
    </p:spTree>
    <p:extLst>
      <p:ext uri="{BB962C8B-B14F-4D97-AF65-F5344CB8AC3E}">
        <p14:creationId xmlns:p14="http://schemas.microsoft.com/office/powerpoint/2010/main" val="267860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pic>
        <p:nvPicPr>
          <p:cNvPr id="8" name="Picture 7">
            <a:extLst>
              <a:ext uri="{FF2B5EF4-FFF2-40B4-BE49-F238E27FC236}">
                <a16:creationId xmlns:a16="http://schemas.microsoft.com/office/drawing/2014/main" id="{810E2585-0F00-1241-A409-953A1CF6E12A}"/>
              </a:ext>
            </a:extLst>
          </p:cNvPr>
          <p:cNvPicPr>
            <a:picLocks noChangeAspect="1"/>
          </p:cNvPicPr>
          <p:nvPr/>
        </p:nvPicPr>
        <p:blipFill>
          <a:blip r:embed="rId2"/>
          <a:stretch>
            <a:fillRect/>
          </a:stretch>
        </p:blipFill>
        <p:spPr>
          <a:xfrm>
            <a:off x="3136900" y="2438400"/>
            <a:ext cx="5702300" cy="4089400"/>
          </a:xfrm>
          <a:prstGeom prst="rect">
            <a:avLst/>
          </a:prstGeom>
        </p:spPr>
      </p:pic>
      <p:sp>
        <p:nvSpPr>
          <p:cNvPr id="9" name="TextBox 8">
            <a:extLst>
              <a:ext uri="{FF2B5EF4-FFF2-40B4-BE49-F238E27FC236}">
                <a16:creationId xmlns:a16="http://schemas.microsoft.com/office/drawing/2014/main" id="{1EDDB737-37ED-A942-B898-73295EDA5839}"/>
              </a:ext>
            </a:extLst>
          </p:cNvPr>
          <p:cNvSpPr txBox="1"/>
          <p:nvPr/>
        </p:nvSpPr>
        <p:spPr>
          <a:xfrm>
            <a:off x="154641" y="2438400"/>
            <a:ext cx="2982259" cy="1246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It is a little evident here as the yellow (Ideal) tends to the top of the plot (higher price) and the purple (Fair) tends to the bottom of the plot.</a:t>
            </a:r>
          </a:p>
        </p:txBody>
      </p:sp>
      <p:sp>
        <p:nvSpPr>
          <p:cNvPr id="10" name="TextBox 9">
            <a:extLst>
              <a:ext uri="{FF2B5EF4-FFF2-40B4-BE49-F238E27FC236}">
                <a16:creationId xmlns:a16="http://schemas.microsoft.com/office/drawing/2014/main" id="{6B4DFC3D-97A3-4F4A-8877-FA278C2A12F3}"/>
              </a:ext>
            </a:extLst>
          </p:cNvPr>
          <p:cNvSpPr txBox="1"/>
          <p:nvPr/>
        </p:nvSpPr>
        <p:spPr>
          <a:xfrm>
            <a:off x="154641" y="4367683"/>
            <a:ext cx="29822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We can use regression to actually take out the effect of the carat on the price so we can directly look at cut versus price (after accounting for carat) … </a:t>
            </a:r>
          </a:p>
        </p:txBody>
      </p:sp>
    </p:spTree>
    <p:extLst>
      <p:ext uri="{BB962C8B-B14F-4D97-AF65-F5344CB8AC3E}">
        <p14:creationId xmlns:p14="http://schemas.microsoft.com/office/powerpoint/2010/main" val="2479477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998893"/>
            <a:ext cx="41910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mutate(</a:t>
            </a:r>
            <a:r>
              <a:rPr kumimoji="0" lang="en-US" sz="1400" b="0" i="0" u="none" strike="noStrike" kern="1200" cap="none" spc="0" normalizeH="0" baseline="0" noProof="0" dirty="0" err="1">
                <a:ln>
                  <a:noFill/>
                </a:ln>
                <a:solidFill>
                  <a:prstClr val="black"/>
                </a:solidFill>
                <a:effectLst/>
                <a:uLnTx/>
                <a:uFillTx/>
                <a:latin typeface="Arial"/>
                <a:ea typeface="+mn-ea"/>
                <a:cs typeface="+mn-cs"/>
              </a:rPr>
              <a:t>lcarat</a:t>
            </a:r>
            <a:r>
              <a:rPr kumimoji="0" lang="en-US" sz="1400" b="0" i="0" u="none" strike="noStrike" kern="1200" cap="none" spc="0" normalizeH="0" baseline="0" noProof="0" dirty="0">
                <a:ln>
                  <a:noFill/>
                </a:ln>
                <a:solidFill>
                  <a:prstClr val="black"/>
                </a:solidFill>
                <a:effectLst/>
                <a:uLnTx/>
                <a:uFillTx/>
                <a:latin typeface="Arial"/>
                <a:ea typeface="+mn-ea"/>
                <a:cs typeface="+mn-cs"/>
              </a:rPr>
              <a:t> = log(carat), </a:t>
            </a:r>
            <a:r>
              <a:rPr kumimoji="0" lang="en-US" sz="1400" b="0" i="0" u="none" strike="noStrike" kern="1200" cap="none" spc="0" normalizeH="0" baseline="0" noProof="0" dirty="0" err="1">
                <a:ln>
                  <a:noFill/>
                </a:ln>
                <a:solidFill>
                  <a:prstClr val="black"/>
                </a:solidFill>
                <a:effectLst/>
                <a:uLnTx/>
                <a:uFillTx/>
                <a:latin typeface="Arial"/>
                <a:ea typeface="+mn-ea"/>
                <a:cs typeface="+mn-cs"/>
              </a:rPr>
              <a:t>lprice</a:t>
            </a:r>
            <a:r>
              <a:rPr kumimoji="0" lang="en-US" sz="1400" b="0" i="0" u="none" strike="noStrike" kern="1200" cap="none" spc="0" normalizeH="0" baseline="0" noProof="0" dirty="0">
                <a:ln>
                  <a:noFill/>
                </a:ln>
                <a:solidFill>
                  <a:prstClr val="black"/>
                </a:solidFill>
                <a:effectLst/>
                <a:uLnTx/>
                <a:uFillTx/>
                <a:latin typeface="Arial"/>
                <a:ea typeface="+mn-ea"/>
                <a:cs typeface="+mn-cs"/>
              </a:rPr>
              <a:t> = log(price))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a:t>
            </a:r>
            <a:r>
              <a:rPr kumimoji="0" lang="en-US" sz="1400" b="0" i="0" u="none" strike="noStrike" kern="1200" cap="none" spc="0" normalizeH="0" baseline="0" noProof="0" dirty="0" err="1">
                <a:ln>
                  <a:noFill/>
                </a:ln>
                <a:solidFill>
                  <a:prstClr val="black"/>
                </a:solidFill>
                <a:effectLst/>
                <a:uLnTx/>
                <a:uFillTx/>
                <a:latin typeface="Arial"/>
                <a:ea typeface="+mn-ea"/>
                <a:cs typeface="+mn-cs"/>
              </a:rPr>
              <a:t>lcarat</a:t>
            </a:r>
            <a:r>
              <a:rPr kumimoji="0" lang="en-US" sz="1400" b="0" i="0" u="none" strike="noStrike" kern="1200" cap="none" spc="0" normalizeH="0" baseline="0" noProof="0" dirty="0">
                <a:ln>
                  <a:noFill/>
                </a:ln>
                <a:solidFill>
                  <a:prstClr val="black"/>
                </a:solidFill>
                <a:effectLst/>
                <a:uLnTx/>
                <a:uFillTx/>
                <a:latin typeface="Arial"/>
                <a:ea typeface="+mn-ea"/>
                <a:cs typeface="+mn-cs"/>
              </a:rPr>
              <a:t>, y = </a:t>
            </a:r>
            <a:r>
              <a:rPr kumimoji="0" lang="en-US" sz="1400" b="0" i="0" u="none" strike="noStrike" kern="1200" cap="none" spc="0" normalizeH="0" baseline="0" noProof="0" dirty="0" err="1">
                <a:ln>
                  <a:noFill/>
                </a:ln>
                <a:solidFill>
                  <a:prstClr val="black"/>
                </a:solidFill>
                <a:effectLst/>
                <a:uLnTx/>
                <a:uFillTx/>
                <a:latin typeface="Arial"/>
                <a:ea typeface="+mn-ea"/>
                <a:cs typeface="+mn-cs"/>
              </a:rPr>
              <a:t>lprice</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geom_point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p:txBody>
      </p:sp>
      <p:pic>
        <p:nvPicPr>
          <p:cNvPr id="6" name="Picture 5">
            <a:extLst>
              <a:ext uri="{FF2B5EF4-FFF2-40B4-BE49-F238E27FC236}">
                <a16:creationId xmlns:a16="http://schemas.microsoft.com/office/drawing/2014/main" id="{31D025BD-902B-E041-9C39-18CD941D281F}"/>
              </a:ext>
            </a:extLst>
          </p:cNvPr>
          <p:cNvPicPr>
            <a:picLocks noChangeAspect="1"/>
          </p:cNvPicPr>
          <p:nvPr/>
        </p:nvPicPr>
        <p:blipFill>
          <a:blip r:embed="rId2"/>
          <a:stretch>
            <a:fillRect/>
          </a:stretch>
        </p:blipFill>
        <p:spPr>
          <a:xfrm>
            <a:off x="4381500" y="2438400"/>
            <a:ext cx="4305300" cy="4089400"/>
          </a:xfrm>
          <a:prstGeom prst="rect">
            <a:avLst/>
          </a:prstGeom>
        </p:spPr>
      </p:pic>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We take the log – log transformation in order to fulfil the assumption of the simple linear regression model (linear relationship between price and carat with equal standard deviation of log(price) conditional on log(carat).</a:t>
            </a:r>
          </a:p>
        </p:txBody>
      </p:sp>
      <p:sp>
        <p:nvSpPr>
          <p:cNvPr id="12" name="TextBox 11">
            <a:extLst>
              <a:ext uri="{FF2B5EF4-FFF2-40B4-BE49-F238E27FC236}">
                <a16:creationId xmlns:a16="http://schemas.microsoft.com/office/drawing/2014/main" id="{614CC4A2-44FD-EE42-9F3C-45CDC4EF9FCE}"/>
              </a:ext>
            </a:extLst>
          </p:cNvPr>
          <p:cNvSpPr txBox="1"/>
          <p:nvPr/>
        </p:nvSpPr>
        <p:spPr>
          <a:xfrm>
            <a:off x="154641" y="5154305"/>
            <a:ext cx="4036359" cy="1246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There is an interesting band at log price = 7.4 or so… that would spawn a new question for me… but again … we will stay on question 1 … but we would come back to this question as part of the EDA… </a:t>
            </a:r>
          </a:p>
        </p:txBody>
      </p:sp>
    </p:spTree>
    <p:extLst>
      <p:ext uri="{BB962C8B-B14F-4D97-AF65-F5344CB8AC3E}">
        <p14:creationId xmlns:p14="http://schemas.microsoft.com/office/powerpoint/2010/main" val="287686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mutate(</a:t>
            </a:r>
            <a:r>
              <a:rPr kumimoji="0" lang="en-US" sz="1400" b="0" i="0" u="none" strike="noStrike" kern="1200" cap="none" spc="0" normalizeH="0" baseline="0" noProof="0" dirty="0" err="1">
                <a:ln>
                  <a:noFill/>
                </a:ln>
                <a:solidFill>
                  <a:prstClr val="black"/>
                </a:solidFill>
                <a:effectLst/>
                <a:uLnTx/>
                <a:uFillTx/>
                <a:latin typeface="Arial"/>
                <a:ea typeface="+mn-ea"/>
                <a:cs typeface="+mn-cs"/>
              </a:rPr>
              <a:t>lcarat</a:t>
            </a:r>
            <a:r>
              <a:rPr kumimoji="0" lang="en-US" sz="1400" b="0" i="0" u="none" strike="noStrike" kern="1200" cap="none" spc="0" normalizeH="0" baseline="0" noProof="0" dirty="0">
                <a:ln>
                  <a:noFill/>
                </a:ln>
                <a:solidFill>
                  <a:prstClr val="black"/>
                </a:solidFill>
                <a:effectLst/>
                <a:uLnTx/>
                <a:uFillTx/>
                <a:latin typeface="Arial"/>
                <a:ea typeface="+mn-ea"/>
                <a:cs typeface="+mn-cs"/>
              </a:rPr>
              <a:t> = log(carat), </a:t>
            </a:r>
            <a:r>
              <a:rPr kumimoji="0" lang="en-US" sz="1400" b="0" i="0" u="none" strike="noStrike" kern="1200" cap="none" spc="0" normalizeH="0" baseline="0" noProof="0" dirty="0" err="1">
                <a:ln>
                  <a:noFill/>
                </a:ln>
                <a:solidFill>
                  <a:prstClr val="black"/>
                </a:solidFill>
                <a:effectLst/>
                <a:uLnTx/>
                <a:uFillTx/>
                <a:latin typeface="Arial"/>
                <a:ea typeface="+mn-ea"/>
                <a:cs typeface="+mn-cs"/>
              </a:rPr>
              <a:t>lprice</a:t>
            </a:r>
            <a:r>
              <a:rPr kumimoji="0" lang="en-US" sz="1400" b="0" i="0" u="none" strike="noStrike" kern="1200" cap="none" spc="0" normalizeH="0" baseline="0" noProof="0" dirty="0">
                <a:ln>
                  <a:noFill/>
                </a:ln>
                <a:solidFill>
                  <a:prstClr val="black"/>
                </a:solidFill>
                <a:effectLst/>
                <a:uLnTx/>
                <a:uFillTx/>
                <a:latin typeface="Arial"/>
                <a:ea typeface="+mn-ea"/>
                <a:cs typeface="+mn-cs"/>
              </a:rPr>
              <a:t> = log(price))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a:t>
            </a:r>
            <a:r>
              <a:rPr kumimoji="0" lang="en-US" sz="1400" b="0" i="0" u="none" strike="noStrike" kern="1200" cap="none" spc="0" normalizeH="0" baseline="0" noProof="0" dirty="0" err="1">
                <a:ln>
                  <a:noFill/>
                </a:ln>
                <a:solidFill>
                  <a:prstClr val="black"/>
                </a:solidFill>
                <a:effectLst/>
                <a:uLnTx/>
                <a:uFillTx/>
                <a:latin typeface="Arial"/>
                <a:ea typeface="+mn-ea"/>
                <a:cs typeface="+mn-cs"/>
              </a:rPr>
              <a:t>lcarat</a:t>
            </a:r>
            <a:r>
              <a:rPr kumimoji="0" lang="en-US" sz="1400" b="0" i="0" u="none" strike="noStrike" kern="1200" cap="none" spc="0" normalizeH="0" baseline="0" noProof="0" dirty="0">
                <a:ln>
                  <a:noFill/>
                </a:ln>
                <a:solidFill>
                  <a:prstClr val="black"/>
                </a:solidFill>
                <a:effectLst/>
                <a:uLnTx/>
                <a:uFillTx/>
                <a:latin typeface="Arial"/>
                <a:ea typeface="+mn-ea"/>
                <a:cs typeface="+mn-cs"/>
              </a:rPr>
              <a:t>, y = </a:t>
            </a:r>
            <a:r>
              <a:rPr kumimoji="0" lang="en-US" sz="1400" b="0" i="0" u="none" strike="noStrike" kern="1200" cap="none" spc="0" normalizeH="0" baseline="0" noProof="0" dirty="0" err="1">
                <a:ln>
                  <a:noFill/>
                </a:ln>
                <a:solidFill>
                  <a:prstClr val="black"/>
                </a:solidFill>
                <a:effectLst/>
                <a:uLnTx/>
                <a:uFillTx/>
                <a:latin typeface="Arial"/>
                <a:ea typeface="+mn-ea"/>
                <a:cs typeface="+mn-cs"/>
              </a:rPr>
              <a:t>lprice</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geom_point</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geom_smooth</a:t>
            </a:r>
            <a:r>
              <a:rPr kumimoji="0" lang="en-US" sz="1400" b="0" i="0" u="none" strike="noStrike" kern="1200" cap="none" spc="0" normalizeH="0" baseline="0" noProof="0" dirty="0">
                <a:ln>
                  <a:noFill/>
                </a:ln>
                <a:solidFill>
                  <a:prstClr val="black"/>
                </a:solidFill>
                <a:effectLst/>
                <a:uLnTx/>
                <a:uFillTx/>
                <a:latin typeface="Arial"/>
                <a:ea typeface="+mn-ea"/>
                <a:cs typeface="+mn-cs"/>
              </a:rPr>
              <a:t>(method = "</a:t>
            </a:r>
            <a:r>
              <a:rPr kumimoji="0" lang="en-US" sz="1400" b="0" i="0" u="none" strike="noStrike" kern="1200" cap="none" spc="0" normalizeH="0" baseline="0" noProof="0" dirty="0" err="1">
                <a:ln>
                  <a:noFill/>
                </a:ln>
                <a:solidFill>
                  <a:prstClr val="black"/>
                </a:solidFill>
                <a:effectLst/>
                <a:uLnTx/>
                <a:uFillTx/>
                <a:latin typeface="Arial"/>
                <a:ea typeface="+mn-ea"/>
                <a:cs typeface="+mn-cs"/>
              </a:rPr>
              <a:t>lm</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ylim</a:t>
            </a:r>
            <a:r>
              <a:rPr kumimoji="0" lang="en-US" sz="1400" b="0" i="0" u="none" strike="noStrike" kern="1200" cap="none" spc="0" normalizeH="0" baseline="0" noProof="0" dirty="0">
                <a:ln>
                  <a:noFill/>
                </a:ln>
                <a:solidFill>
                  <a:prstClr val="black"/>
                </a:solidFill>
                <a:effectLst/>
                <a:uLnTx/>
                <a:uFillTx/>
                <a:latin typeface="Arial"/>
                <a:ea typeface="+mn-ea"/>
                <a:cs typeface="+mn-cs"/>
              </a:rPr>
              <a:t>(c(5.5, 10))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Now we fit the model:</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𝒑𝒓𝒊𝒄𝒆</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𝒄𝒂𝒓𝒂𝒕</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US" sz="1500" b="1"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806821"/>
            <a:ext cx="40363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residual = observed – expected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residual = price of each black dot – corresponding point on blue 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The residuals contain information the other variables have about price with the effect of carat removed.  </a:t>
            </a:r>
          </a:p>
        </p:txBody>
      </p:sp>
      <p:pic>
        <p:nvPicPr>
          <p:cNvPr id="9" name="Picture 8">
            <a:extLst>
              <a:ext uri="{FF2B5EF4-FFF2-40B4-BE49-F238E27FC236}">
                <a16:creationId xmlns:a16="http://schemas.microsoft.com/office/drawing/2014/main" id="{DE9DBA0E-BD14-144A-8FE7-27D11F8C9125}"/>
              </a:ext>
            </a:extLst>
          </p:cNvPr>
          <p:cNvPicPr>
            <a:picLocks noChangeAspect="1"/>
          </p:cNvPicPr>
          <p:nvPr/>
        </p:nvPicPr>
        <p:blipFill>
          <a:blip r:embed="rId3"/>
          <a:stretch>
            <a:fillRect/>
          </a:stretch>
        </p:blipFill>
        <p:spPr>
          <a:xfrm>
            <a:off x="4529418" y="2438400"/>
            <a:ext cx="4305300" cy="4089400"/>
          </a:xfrm>
          <a:prstGeom prst="rect">
            <a:avLst/>
          </a:prstGeom>
        </p:spPr>
      </p:pic>
      <p:sp>
        <p:nvSpPr>
          <p:cNvPr id="7" name="Left Brace 6">
            <a:extLst>
              <a:ext uri="{FF2B5EF4-FFF2-40B4-BE49-F238E27FC236}">
                <a16:creationId xmlns:a16="http://schemas.microsoft.com/office/drawing/2014/main" id="{BF4726DB-009E-5E42-86CE-4B90CD4FA35B}"/>
              </a:ext>
            </a:extLst>
          </p:cNvPr>
          <p:cNvSpPr/>
          <p:nvPr/>
        </p:nvSpPr>
        <p:spPr>
          <a:xfrm>
            <a:off x="6208058" y="3589782"/>
            <a:ext cx="76200" cy="82981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8070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851D-AC53-144C-8588-CB9153D46467}"/>
              </a:ext>
            </a:extLst>
          </p:cNvPr>
          <p:cNvSpPr>
            <a:spLocks noGrp="1"/>
          </p:cNvSpPr>
          <p:nvPr>
            <p:ph type="title"/>
          </p:nvPr>
        </p:nvSpPr>
        <p:spPr/>
        <p:txBody>
          <a:bodyPr/>
          <a:lstStyle/>
          <a:p>
            <a:r>
              <a:rPr lang="en-US" dirty="0"/>
              <a:t>Why Do EDA cont. </a:t>
            </a:r>
          </a:p>
        </p:txBody>
      </p:sp>
      <p:sp>
        <p:nvSpPr>
          <p:cNvPr id="3" name="Content Placeholder 2">
            <a:extLst>
              <a:ext uri="{FF2B5EF4-FFF2-40B4-BE49-F238E27FC236}">
                <a16:creationId xmlns:a16="http://schemas.microsoft.com/office/drawing/2014/main" id="{D56FCB35-ED9D-AC40-A81C-47EC6B4D248F}"/>
              </a:ext>
            </a:extLst>
          </p:cNvPr>
          <p:cNvSpPr>
            <a:spLocks noGrp="1"/>
          </p:cNvSpPr>
          <p:nvPr>
            <p:ph idx="1"/>
          </p:nvPr>
        </p:nvSpPr>
        <p:spPr/>
        <p:txBody>
          <a:bodyPr/>
          <a:lstStyle/>
          <a:p>
            <a:r>
              <a:rPr lang="en-US" dirty="0"/>
              <a:t>gain intuition about the data</a:t>
            </a:r>
          </a:p>
          <a:p>
            <a:r>
              <a:rPr lang="en-US" dirty="0"/>
              <a:t>comparisons between distributions</a:t>
            </a:r>
          </a:p>
          <a:p>
            <a:r>
              <a:rPr lang="en-US" dirty="0"/>
              <a:t>sanity check (format, scale)</a:t>
            </a:r>
          </a:p>
          <a:p>
            <a:r>
              <a:rPr lang="en-US" dirty="0"/>
              <a:t>missing data</a:t>
            </a:r>
          </a:p>
          <a:p>
            <a:r>
              <a:rPr lang="en-US" dirty="0"/>
              <a:t>outliers</a:t>
            </a:r>
          </a:p>
          <a:p>
            <a:r>
              <a:rPr lang="en-US" dirty="0"/>
              <a:t>summarize the data</a:t>
            </a:r>
          </a:p>
          <a:p>
            <a:endParaRPr lang="en-US" dirty="0"/>
          </a:p>
        </p:txBody>
      </p:sp>
    </p:spTree>
    <p:extLst>
      <p:ext uri="{BB962C8B-B14F-4D97-AF65-F5344CB8AC3E}">
        <p14:creationId xmlns:p14="http://schemas.microsoft.com/office/powerpoint/2010/main" val="3368240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mutate(</a:t>
            </a:r>
            <a:r>
              <a:rPr kumimoji="0" lang="en-US" sz="14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r>
              <a:rPr kumimoji="0" lang="en-US" sz="1400" b="0" i="0" u="none" strike="noStrike" kern="1200" cap="none" spc="0" normalizeH="0" baseline="0" noProof="0" dirty="0" err="1">
                <a:ln>
                  <a:noFill/>
                </a:ln>
                <a:solidFill>
                  <a:prstClr val="black"/>
                </a:solidFill>
                <a:effectLst/>
                <a:uLnTx/>
                <a:uFillTx/>
                <a:latin typeface="Arial"/>
                <a:ea typeface="+mn-ea"/>
                <a:cs typeface="+mn-cs"/>
              </a:rPr>
              <a:t>exp</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fit$residuals</a:t>
            </a:r>
            <a:r>
              <a:rPr kumimoji="0" lang="en-US" sz="1400" b="0" i="0" u="none" strike="noStrike" kern="1200" cap="none" spc="0" normalizeH="0" baseline="0" noProof="0" dirty="0">
                <a:ln>
                  <a:noFill/>
                </a:ln>
                <a:solidFill>
                  <a:prstClr val="black"/>
                </a:solidFill>
                <a:effectLst/>
                <a:uLnTx/>
                <a:uFillTx/>
                <a:latin typeface="Arial"/>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carat, y = </a:t>
            </a:r>
            <a:r>
              <a:rPr kumimoji="0" lang="en-US" sz="14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geom_point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Now we fit the model:</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𝒑𝒓𝒊𝒄𝒆</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𝒄𝒂𝒓𝒂𝒕</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US" sz="1500" b="1"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806821"/>
            <a:ext cx="40363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residual = observed – expected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residual = price of each black dot – corresponding point on blue 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The residuals contain information the other variables have about price with the effect of carat removed.  </a:t>
            </a:r>
          </a:p>
        </p:txBody>
      </p:sp>
      <p:pic>
        <p:nvPicPr>
          <p:cNvPr id="4" name="Picture 3">
            <a:extLst>
              <a:ext uri="{FF2B5EF4-FFF2-40B4-BE49-F238E27FC236}">
                <a16:creationId xmlns:a16="http://schemas.microsoft.com/office/drawing/2014/main" id="{F470CAED-7B11-D244-BA30-DE6F27394610}"/>
              </a:ext>
            </a:extLst>
          </p:cNvPr>
          <p:cNvPicPr>
            <a:picLocks noChangeAspect="1"/>
          </p:cNvPicPr>
          <p:nvPr/>
        </p:nvPicPr>
        <p:blipFill>
          <a:blip r:embed="rId3"/>
          <a:stretch>
            <a:fillRect/>
          </a:stretch>
        </p:blipFill>
        <p:spPr>
          <a:xfrm>
            <a:off x="4372535" y="2438400"/>
            <a:ext cx="4305300" cy="4089400"/>
          </a:xfrm>
          <a:prstGeom prst="rect">
            <a:avLst/>
          </a:prstGeom>
        </p:spPr>
      </p:pic>
    </p:spTree>
    <p:extLst>
      <p:ext uri="{BB962C8B-B14F-4D97-AF65-F5344CB8AC3E}">
        <p14:creationId xmlns:p14="http://schemas.microsoft.com/office/powerpoint/2010/main" val="1020885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diamonds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mutate(</a:t>
            </a:r>
            <a:r>
              <a:rPr kumimoji="0" lang="en-US" sz="14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r>
              <a:rPr kumimoji="0" lang="en-US" sz="1400" b="0" i="0" u="none" strike="noStrike" kern="1200" cap="none" spc="0" normalizeH="0" baseline="0" noProof="0" dirty="0" err="1">
                <a:ln>
                  <a:noFill/>
                </a:ln>
                <a:solidFill>
                  <a:prstClr val="black"/>
                </a:solidFill>
                <a:effectLst/>
                <a:uLnTx/>
                <a:uFillTx/>
                <a:latin typeface="Arial"/>
                <a:ea typeface="+mn-ea"/>
                <a:cs typeface="+mn-cs"/>
              </a:rPr>
              <a:t>exp</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fit$residuals</a:t>
            </a:r>
            <a:r>
              <a:rPr kumimoji="0" lang="en-US" sz="1400" b="0" i="0" u="none" strike="noStrike" kern="1200" cap="none" spc="0" normalizeH="0" baseline="0" noProof="0" dirty="0">
                <a:ln>
                  <a:noFill/>
                </a:ln>
                <a:solidFill>
                  <a:prstClr val="black"/>
                </a:solidFill>
                <a:effectLst/>
                <a:uLnTx/>
                <a:uFillTx/>
                <a:latin typeface="Arial"/>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carat, y = </a:t>
            </a:r>
            <a:r>
              <a:rPr kumimoji="0" lang="en-US" sz="14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400" b="0" i="0" u="none" strike="noStrike" kern="1200" cap="none" spc="0" normalizeH="0" baseline="0" noProof="0" dirty="0">
                <a:ln>
                  <a:noFill/>
                </a:ln>
                <a:solidFill>
                  <a:prstClr val="black"/>
                </a:solidFill>
                <a:effectLst/>
                <a:uLnTx/>
                <a:uFillTx/>
                <a:latin typeface="Arial"/>
                <a:ea typeface="+mn-ea"/>
                <a:cs typeface="+mn-cs"/>
              </a:rPr>
              <a:t>, color = cut))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geom_point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Now we fit the model:</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𝒑𝒓𝒊𝒄𝒆</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5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𝜷</m:t>
                          </m:r>
                        </m:e>
                        <m: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sub>
                      </m:sSub>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𝒍𝒐𝒈</m:t>
                      </m:r>
                      <m:d>
                        <m:dPr>
                          <m:ctrlP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𝒄𝒂𝒓𝒂𝒕</m:t>
                          </m:r>
                        </m:e>
                      </m:d>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5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US" sz="1500" b="1"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648200"/>
            <a:ext cx="40363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It still looks like the yellow tend to the top and the purple tend to the bottom (with some notable exceptions that will be further EDA opportunities!)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But lets get clearer visual evidence. </a:t>
            </a:r>
          </a:p>
        </p:txBody>
      </p:sp>
      <p:pic>
        <p:nvPicPr>
          <p:cNvPr id="6" name="Picture 5">
            <a:extLst>
              <a:ext uri="{FF2B5EF4-FFF2-40B4-BE49-F238E27FC236}">
                <a16:creationId xmlns:a16="http://schemas.microsoft.com/office/drawing/2014/main" id="{4CB1BD5F-1AEE-8743-91B2-748837DB547C}"/>
              </a:ext>
            </a:extLst>
          </p:cNvPr>
          <p:cNvPicPr>
            <a:picLocks noChangeAspect="1"/>
          </p:cNvPicPr>
          <p:nvPr/>
        </p:nvPicPr>
        <p:blipFill>
          <a:blip r:embed="rId3"/>
          <a:stretch>
            <a:fillRect/>
          </a:stretch>
        </p:blipFill>
        <p:spPr>
          <a:xfrm>
            <a:off x="4345641" y="2438400"/>
            <a:ext cx="4305300" cy="4089400"/>
          </a:xfrm>
          <a:prstGeom prst="rect">
            <a:avLst/>
          </a:prstGeom>
        </p:spPr>
      </p:pic>
    </p:spTree>
    <p:extLst>
      <p:ext uri="{BB962C8B-B14F-4D97-AF65-F5344CB8AC3E}">
        <p14:creationId xmlns:p14="http://schemas.microsoft.com/office/powerpoint/2010/main" val="31576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371600"/>
            <a:ext cx="8458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Question 4: (Posed in an effort to answer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If we account for the carat, will we see what we expect with respect to the cut and price?</a:t>
            </a:r>
          </a:p>
        </p:txBody>
      </p:sp>
      <p:sp>
        <p:nvSpPr>
          <p:cNvPr id="12" name="TextBox 11">
            <a:extLst>
              <a:ext uri="{FF2B5EF4-FFF2-40B4-BE49-F238E27FC236}">
                <a16:creationId xmlns:a16="http://schemas.microsoft.com/office/drawing/2014/main" id="{614CC4A2-44FD-EE42-9F3C-45CDC4EF9FCE}"/>
              </a:ext>
            </a:extLst>
          </p:cNvPr>
          <p:cNvSpPr txBox="1"/>
          <p:nvPr/>
        </p:nvSpPr>
        <p:spPr>
          <a:xfrm>
            <a:off x="229720" y="6172200"/>
            <a:ext cx="868456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a:ea typeface="+mn-ea"/>
                <a:cs typeface="+mn-cs"/>
              </a:rPr>
              <a:t>We now have strong visual evidence that the price of the diamonds, after accounting for carat, is greater for the Ideal cut diamonds than the Fair cut diamonds.  </a:t>
            </a:r>
          </a:p>
        </p:txBody>
      </p:sp>
      <p:pic>
        <p:nvPicPr>
          <p:cNvPr id="8" name="Picture 7">
            <a:extLst>
              <a:ext uri="{FF2B5EF4-FFF2-40B4-BE49-F238E27FC236}">
                <a16:creationId xmlns:a16="http://schemas.microsoft.com/office/drawing/2014/main" id="{36B21BDE-9E65-0644-8AEA-1CE73CE3D7AD}"/>
              </a:ext>
            </a:extLst>
          </p:cNvPr>
          <p:cNvPicPr>
            <a:picLocks noChangeAspect="1"/>
          </p:cNvPicPr>
          <p:nvPr/>
        </p:nvPicPr>
        <p:blipFill>
          <a:blip r:embed="rId2"/>
          <a:stretch>
            <a:fillRect/>
          </a:stretch>
        </p:blipFill>
        <p:spPr>
          <a:xfrm>
            <a:off x="143363" y="2140751"/>
            <a:ext cx="3361837" cy="3193249"/>
          </a:xfrm>
          <a:prstGeom prst="rect">
            <a:avLst/>
          </a:prstGeom>
        </p:spPr>
      </p:pic>
      <p:pic>
        <p:nvPicPr>
          <p:cNvPr id="4" name="Picture 3">
            <a:extLst>
              <a:ext uri="{FF2B5EF4-FFF2-40B4-BE49-F238E27FC236}">
                <a16:creationId xmlns:a16="http://schemas.microsoft.com/office/drawing/2014/main" id="{A429DF76-2BEF-0D41-859D-824EF55A4DE8}"/>
              </a:ext>
            </a:extLst>
          </p:cNvPr>
          <p:cNvPicPr>
            <a:picLocks noChangeAspect="1"/>
          </p:cNvPicPr>
          <p:nvPr/>
        </p:nvPicPr>
        <p:blipFill>
          <a:blip r:embed="rId3"/>
          <a:stretch>
            <a:fillRect/>
          </a:stretch>
        </p:blipFill>
        <p:spPr>
          <a:xfrm>
            <a:off x="3639671" y="2135750"/>
            <a:ext cx="2543112" cy="3036550"/>
          </a:xfrm>
          <a:prstGeom prst="rect">
            <a:avLst/>
          </a:prstGeom>
        </p:spPr>
      </p:pic>
      <p:sp>
        <p:nvSpPr>
          <p:cNvPr id="7" name="Rectangle 6">
            <a:extLst>
              <a:ext uri="{FF2B5EF4-FFF2-40B4-BE49-F238E27FC236}">
                <a16:creationId xmlns:a16="http://schemas.microsoft.com/office/drawing/2014/main" id="{17712191-5C07-5549-B294-8F9E533B4895}"/>
              </a:ext>
            </a:extLst>
          </p:cNvPr>
          <p:cNvSpPr/>
          <p:nvPr/>
        </p:nvSpPr>
        <p:spPr>
          <a:xfrm>
            <a:off x="6248400" y="5257800"/>
            <a:ext cx="4572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mutate(</a:t>
            </a:r>
            <a:r>
              <a:rPr kumimoji="0" lang="en-US" sz="12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exp</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fit$residuals</a:t>
            </a:r>
            <a:r>
              <a:rPr kumimoji="0" lang="en-US" sz="1200" b="0" i="0" u="none" strike="noStrike" kern="1200" cap="none" spc="0" normalizeH="0" baseline="0" noProof="0" dirty="0">
                <a:ln>
                  <a:noFill/>
                </a:ln>
                <a:solidFill>
                  <a:prstClr val="black"/>
                </a:solidFill>
                <a:effectLst/>
                <a:uLnTx/>
                <a:uFillTx/>
                <a:latin typeface="Arial"/>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group_by</a:t>
            </a:r>
            <a:r>
              <a:rPr kumimoji="0" lang="en-US" sz="1200" b="0" i="0" u="none" strike="noStrike" kern="1200" cap="none" spc="0" normalizeH="0" baseline="0" noProof="0" dirty="0">
                <a:ln>
                  <a:noFill/>
                </a:ln>
                <a:solidFill>
                  <a:prstClr val="black"/>
                </a:solidFill>
                <a:effectLst/>
                <a:uLnTx/>
                <a:uFillTx/>
                <a:latin typeface="Arial"/>
                <a:ea typeface="+mn-ea"/>
                <a:cs typeface="+mn-cs"/>
              </a:rPr>
              <a:t>(cut)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summarise</a:t>
            </a:r>
            <a:r>
              <a:rPr kumimoji="0" lang="en-US" sz="1200" b="0" i="0" u="none" strike="noStrike" kern="1200" cap="none" spc="0" normalizeH="0" baseline="0" noProof="0" dirty="0">
                <a:ln>
                  <a:noFill/>
                </a:ln>
                <a:solidFill>
                  <a:prstClr val="black"/>
                </a:solidFill>
                <a:effectLst/>
                <a:uLnTx/>
                <a:uFillTx/>
                <a:latin typeface="Arial"/>
                <a:ea typeface="+mn-ea"/>
                <a:cs typeface="+mn-cs"/>
              </a:rPr>
              <a:t>(median = median(</a:t>
            </a:r>
            <a:r>
              <a:rPr kumimoji="0" lang="en-US" sz="12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p:txBody>
      </p:sp>
      <p:sp>
        <p:nvSpPr>
          <p:cNvPr id="9" name="Rectangle 8">
            <a:extLst>
              <a:ext uri="{FF2B5EF4-FFF2-40B4-BE49-F238E27FC236}">
                <a16:creationId xmlns:a16="http://schemas.microsoft.com/office/drawing/2014/main" id="{15DFCD75-6085-BC43-BF51-DEC90A52CFF2}"/>
              </a:ext>
            </a:extLst>
          </p:cNvPr>
          <p:cNvSpPr/>
          <p:nvPr/>
        </p:nvSpPr>
        <p:spPr>
          <a:xfrm>
            <a:off x="3276600" y="5310051"/>
            <a:ext cx="4572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mutate(</a:t>
            </a:r>
            <a:r>
              <a:rPr kumimoji="0" lang="en-US" sz="12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exp</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fit$residuals</a:t>
            </a:r>
            <a:r>
              <a:rPr kumimoji="0" lang="en-US" sz="1200" b="0" i="0" u="none" strike="noStrike" kern="1200" cap="none" spc="0" normalizeH="0" baseline="0" noProof="0" dirty="0">
                <a:ln>
                  <a:noFill/>
                </a:ln>
                <a:solidFill>
                  <a:prstClr val="black"/>
                </a:solidFill>
                <a:effectLst/>
                <a:uLnTx/>
                <a:uFillTx/>
                <a:latin typeface="Arial"/>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(y = </a:t>
            </a:r>
            <a:r>
              <a:rPr kumimoji="0" lang="en-US" sz="1200" b="0" i="0" u="none" strike="noStrike" kern="1200" cap="none" spc="0" normalizeH="0" baseline="0" noProof="0" dirty="0" err="1">
                <a:ln>
                  <a:noFill/>
                </a:ln>
                <a:solidFill>
                  <a:prstClr val="black"/>
                </a:solidFill>
                <a:effectLst/>
                <a:uLnTx/>
                <a:uFillTx/>
                <a:latin typeface="Arial"/>
                <a:ea typeface="+mn-ea"/>
                <a:cs typeface="+mn-cs"/>
              </a:rPr>
              <a:t>resids</a:t>
            </a:r>
            <a:r>
              <a:rPr kumimoji="0" lang="en-US" sz="1200" b="0" i="0" u="none" strike="noStrike" kern="1200" cap="none" spc="0" normalizeH="0" baseline="0" noProof="0" dirty="0">
                <a:ln>
                  <a:noFill/>
                </a:ln>
                <a:solidFill>
                  <a:prstClr val="black"/>
                </a:solidFill>
                <a:effectLst/>
                <a:uLnTx/>
                <a:uFillTx/>
                <a:latin typeface="Arial"/>
                <a:ea typeface="+mn-ea"/>
                <a:cs typeface="+mn-cs"/>
              </a:rPr>
              <a:t>, color = cut))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geom_boxplot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p:txBody>
      </p:sp>
      <p:pic>
        <p:nvPicPr>
          <p:cNvPr id="10" name="Picture 9">
            <a:extLst>
              <a:ext uri="{FF2B5EF4-FFF2-40B4-BE49-F238E27FC236}">
                <a16:creationId xmlns:a16="http://schemas.microsoft.com/office/drawing/2014/main" id="{AC59906F-3A92-6147-9815-9E95202B64B7}"/>
              </a:ext>
            </a:extLst>
          </p:cNvPr>
          <p:cNvPicPr>
            <a:picLocks noChangeAspect="1"/>
          </p:cNvPicPr>
          <p:nvPr/>
        </p:nvPicPr>
        <p:blipFill>
          <a:blip r:embed="rId4"/>
          <a:stretch>
            <a:fillRect/>
          </a:stretch>
        </p:blipFill>
        <p:spPr>
          <a:xfrm>
            <a:off x="6554814" y="3021379"/>
            <a:ext cx="2122016" cy="2076867"/>
          </a:xfrm>
          <a:prstGeom prst="rect">
            <a:avLst/>
          </a:prstGeom>
        </p:spPr>
      </p:pic>
    </p:spTree>
    <p:extLst>
      <p:ext uri="{BB962C8B-B14F-4D97-AF65-F5344CB8AC3E}">
        <p14:creationId xmlns:p14="http://schemas.microsoft.com/office/powerpoint/2010/main" val="3148399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67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Appendix 2: </a:t>
            </a:r>
            <a:br>
              <a:rPr lang="en-US" dirty="0"/>
            </a:br>
            <a:r>
              <a:rPr lang="en-US" dirty="0"/>
              <a:t>Outliers and Missing Values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3216632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Outliers and Unusual Values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2177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dirty="0"/>
              <a:t>Outliers and Unusual Values</a:t>
            </a:r>
          </a:p>
        </p:txBody>
      </p:sp>
      <p:sp>
        <p:nvSpPr>
          <p:cNvPr id="3" name="Content Placeholder 2">
            <a:extLst>
              <a:ext uri="{FF2B5EF4-FFF2-40B4-BE49-F238E27FC236}">
                <a16:creationId xmlns:a16="http://schemas.microsoft.com/office/drawing/2014/main" id="{5628D437-B024-B64C-B7FB-6DF1C4F80265}"/>
              </a:ext>
            </a:extLst>
          </p:cNvPr>
          <p:cNvSpPr>
            <a:spLocks noGrp="1"/>
          </p:cNvSpPr>
          <p:nvPr>
            <p:ph idx="1"/>
          </p:nvPr>
        </p:nvSpPr>
        <p:spPr>
          <a:xfrm>
            <a:off x="228600" y="1374820"/>
            <a:ext cx="8915400" cy="4525963"/>
          </a:xfrm>
        </p:spPr>
        <p:txBody>
          <a:bodyPr/>
          <a:lstStyle/>
          <a:p>
            <a:r>
              <a:rPr lang="en-US" sz="2400" dirty="0"/>
              <a:t>Reasons</a:t>
            </a:r>
          </a:p>
          <a:p>
            <a:pPr lvl="1"/>
            <a:r>
              <a:rPr lang="en-US" sz="2000" dirty="0"/>
              <a:t>Errors</a:t>
            </a:r>
          </a:p>
          <a:p>
            <a:pPr lvl="2"/>
            <a:r>
              <a:rPr lang="en-US" sz="1800" dirty="0"/>
              <a:t>Recording Error (Typo)</a:t>
            </a:r>
          </a:p>
          <a:p>
            <a:pPr lvl="2"/>
            <a:r>
              <a:rPr lang="en-US" sz="1800" dirty="0"/>
              <a:t>Measurement Error</a:t>
            </a:r>
          </a:p>
          <a:p>
            <a:pPr lvl="1"/>
            <a:r>
              <a:rPr lang="en-US" sz="2000" dirty="0"/>
              <a:t>News Science</a:t>
            </a:r>
          </a:p>
          <a:p>
            <a:pPr lvl="2"/>
            <a:r>
              <a:rPr lang="en-US" sz="1800" dirty="0"/>
              <a:t>New Variables</a:t>
            </a:r>
          </a:p>
          <a:p>
            <a:pPr lvl="2"/>
            <a:r>
              <a:rPr lang="en-US" sz="1800" dirty="0"/>
              <a:t>New Relationships</a:t>
            </a:r>
          </a:p>
          <a:p>
            <a:pPr lvl="1"/>
            <a:endParaRPr lang="en-US" sz="2000" dirty="0"/>
          </a:p>
          <a:p>
            <a:r>
              <a:rPr lang="en-US" sz="2400" dirty="0"/>
              <a:t>Treatment</a:t>
            </a:r>
          </a:p>
          <a:p>
            <a:pPr lvl="1"/>
            <a:r>
              <a:rPr lang="en-US" sz="2000" dirty="0"/>
              <a:t>DO NOT AUTOMATICALLY DELETE OUTLIERS.</a:t>
            </a:r>
          </a:p>
          <a:p>
            <a:pPr lvl="1"/>
            <a:r>
              <a:rPr lang="en-US" sz="2000" dirty="0"/>
              <a:t>Run the analysis with and without outliers.  </a:t>
            </a:r>
          </a:p>
          <a:p>
            <a:pPr lvl="2"/>
            <a:r>
              <a:rPr lang="en-US" sz="1800" dirty="0"/>
              <a:t>If not significantly different, leave them in.</a:t>
            </a:r>
          </a:p>
          <a:p>
            <a:pPr lvl="2"/>
            <a:r>
              <a:rPr lang="en-US" sz="1800" dirty="0"/>
              <a:t>If significantly different, investigate the outliers further</a:t>
            </a:r>
            <a:endParaRPr lang="en-US" sz="2000" dirty="0"/>
          </a:p>
        </p:txBody>
      </p:sp>
    </p:spTree>
    <p:extLst>
      <p:ext uri="{BB962C8B-B14F-4D97-AF65-F5344CB8AC3E}">
        <p14:creationId xmlns:p14="http://schemas.microsoft.com/office/powerpoint/2010/main" val="965818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mpg: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810606" y="1404934"/>
            <a:ext cx="3336927"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city mpg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(x = </a:t>
            </a:r>
            <a:r>
              <a:rPr kumimoji="0" lang="en-US" sz="1200" b="0" i="0" u="none" strike="noStrike" kern="1200" cap="none" spc="0" normalizeH="0" baseline="0" noProof="0" dirty="0" err="1">
                <a:ln>
                  <a:noFill/>
                </a:ln>
                <a:solidFill>
                  <a:prstClr val="black"/>
                </a:solidFill>
                <a:effectLst/>
                <a:uLnTx/>
                <a:uFillTx/>
                <a:latin typeface="Arial"/>
                <a:ea typeface="+mn-ea"/>
                <a:cs typeface="+mn-cs"/>
              </a:rPr>
              <a:t>cty</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p:txBody>
      </p:sp>
      <p:sp>
        <p:nvSpPr>
          <p:cNvPr id="6" name="Rectangle 5">
            <a:extLst>
              <a:ext uri="{FF2B5EF4-FFF2-40B4-BE49-F238E27FC236}">
                <a16:creationId xmlns:a16="http://schemas.microsoft.com/office/drawing/2014/main" id="{97C0D1C8-0EB0-F844-BCA3-3F5F0F0CA491}"/>
              </a:ext>
            </a:extLst>
          </p:cNvPr>
          <p:cNvSpPr/>
          <p:nvPr/>
        </p:nvSpPr>
        <p:spPr>
          <a:xfrm>
            <a:off x="5127177" y="1404934"/>
            <a:ext cx="346164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city mpg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(y = </a:t>
            </a:r>
            <a:r>
              <a:rPr kumimoji="0" lang="en-US" sz="1200" b="0" i="0" u="none" strike="noStrike" kern="1200" cap="none" spc="0" normalizeH="0" baseline="0" noProof="0" dirty="0" err="1">
                <a:ln>
                  <a:noFill/>
                </a:ln>
                <a:solidFill>
                  <a:prstClr val="black"/>
                </a:solidFill>
                <a:effectLst/>
                <a:uLnTx/>
                <a:uFillTx/>
                <a:latin typeface="Arial"/>
                <a:ea typeface="+mn-ea"/>
                <a:cs typeface="+mn-cs"/>
              </a:rPr>
              <a:t>cty</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geom_boxplot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p:txBody>
      </p:sp>
      <p:pic>
        <p:nvPicPr>
          <p:cNvPr id="9" name="Picture 8">
            <a:extLst>
              <a:ext uri="{FF2B5EF4-FFF2-40B4-BE49-F238E27FC236}">
                <a16:creationId xmlns:a16="http://schemas.microsoft.com/office/drawing/2014/main" id="{D9621556-5FFE-8243-B9DD-9E7735325DC2}"/>
              </a:ext>
            </a:extLst>
          </p:cNvPr>
          <p:cNvPicPr>
            <a:picLocks noChangeAspect="1"/>
          </p:cNvPicPr>
          <p:nvPr/>
        </p:nvPicPr>
        <p:blipFill>
          <a:blip r:embed="rId3"/>
          <a:stretch>
            <a:fillRect/>
          </a:stretch>
        </p:blipFill>
        <p:spPr>
          <a:xfrm>
            <a:off x="25114" y="2424224"/>
            <a:ext cx="4681505" cy="4281376"/>
          </a:xfrm>
          <a:prstGeom prst="rect">
            <a:avLst/>
          </a:prstGeom>
        </p:spPr>
      </p:pic>
      <p:pic>
        <p:nvPicPr>
          <p:cNvPr id="10" name="Picture 9">
            <a:extLst>
              <a:ext uri="{FF2B5EF4-FFF2-40B4-BE49-F238E27FC236}">
                <a16:creationId xmlns:a16="http://schemas.microsoft.com/office/drawing/2014/main" id="{674B5E28-ADD7-F843-8757-66B3B3BC60B7}"/>
              </a:ext>
            </a:extLst>
          </p:cNvPr>
          <p:cNvPicPr>
            <a:picLocks noChangeAspect="1"/>
          </p:cNvPicPr>
          <p:nvPr/>
        </p:nvPicPr>
        <p:blipFill>
          <a:blip r:embed="rId4"/>
          <a:stretch>
            <a:fillRect/>
          </a:stretch>
        </p:blipFill>
        <p:spPr>
          <a:xfrm>
            <a:off x="4648200" y="2492031"/>
            <a:ext cx="4457700" cy="4076700"/>
          </a:xfrm>
          <a:prstGeom prst="rect">
            <a:avLst/>
          </a:prstGeom>
        </p:spPr>
      </p:pic>
    </p:spTree>
    <p:extLst>
      <p:ext uri="{BB962C8B-B14F-4D97-AF65-F5344CB8AC3E}">
        <p14:creationId xmlns:p14="http://schemas.microsoft.com/office/powerpoint/2010/main" val="987125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Flights: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810606" y="1404934"/>
            <a:ext cx="3336927"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arrival delay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flights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(x = </a:t>
            </a:r>
            <a:r>
              <a:rPr kumimoji="0" lang="en-US" sz="1200" b="0" i="0" u="none" strike="noStrike" kern="1200" cap="none" spc="0" normalizeH="0" baseline="0" noProof="0" dirty="0" err="1">
                <a:ln>
                  <a:noFill/>
                </a:ln>
                <a:solidFill>
                  <a:prstClr val="black"/>
                </a:solidFill>
                <a:effectLst/>
                <a:uLnTx/>
                <a:uFillTx/>
                <a:latin typeface="Arial"/>
                <a:ea typeface="+mn-ea"/>
                <a:cs typeface="+mn-cs"/>
              </a:rPr>
              <a:t>arr_delay</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p:txBody>
      </p:sp>
      <p:pic>
        <p:nvPicPr>
          <p:cNvPr id="4" name="Picture 3">
            <a:extLst>
              <a:ext uri="{FF2B5EF4-FFF2-40B4-BE49-F238E27FC236}">
                <a16:creationId xmlns:a16="http://schemas.microsoft.com/office/drawing/2014/main" id="{ECBA2EE5-85A6-374C-93F4-13F2D86BD6B0}"/>
              </a:ext>
            </a:extLst>
          </p:cNvPr>
          <p:cNvPicPr>
            <a:picLocks noChangeAspect="1"/>
          </p:cNvPicPr>
          <p:nvPr/>
        </p:nvPicPr>
        <p:blipFill>
          <a:blip r:embed="rId2"/>
          <a:stretch>
            <a:fillRect/>
          </a:stretch>
        </p:blipFill>
        <p:spPr>
          <a:xfrm>
            <a:off x="152400" y="2409153"/>
            <a:ext cx="4653341" cy="4255620"/>
          </a:xfrm>
          <a:prstGeom prst="rect">
            <a:avLst/>
          </a:prstGeom>
        </p:spPr>
      </p:pic>
      <p:pic>
        <p:nvPicPr>
          <p:cNvPr id="5" name="Picture 4">
            <a:extLst>
              <a:ext uri="{FF2B5EF4-FFF2-40B4-BE49-F238E27FC236}">
                <a16:creationId xmlns:a16="http://schemas.microsoft.com/office/drawing/2014/main" id="{B1ED03F6-F2DE-6249-B6FC-A97E923AD1FB}"/>
              </a:ext>
            </a:extLst>
          </p:cNvPr>
          <p:cNvPicPr>
            <a:picLocks noChangeAspect="1"/>
          </p:cNvPicPr>
          <p:nvPr/>
        </p:nvPicPr>
        <p:blipFill>
          <a:blip r:embed="rId3"/>
          <a:stretch>
            <a:fillRect/>
          </a:stretch>
        </p:blipFill>
        <p:spPr>
          <a:xfrm>
            <a:off x="4572001" y="2401256"/>
            <a:ext cx="4572000" cy="4181231"/>
          </a:xfrm>
          <a:prstGeom prst="rect">
            <a:avLst/>
          </a:prstGeom>
        </p:spPr>
      </p:pic>
      <p:sp>
        <p:nvSpPr>
          <p:cNvPr id="6" name="Rectangle 5">
            <a:extLst>
              <a:ext uri="{FF2B5EF4-FFF2-40B4-BE49-F238E27FC236}">
                <a16:creationId xmlns:a16="http://schemas.microsoft.com/office/drawing/2014/main" id="{97C0D1C8-0EB0-F844-BCA3-3F5F0F0CA491}"/>
              </a:ext>
            </a:extLst>
          </p:cNvPr>
          <p:cNvSpPr/>
          <p:nvPr/>
        </p:nvSpPr>
        <p:spPr>
          <a:xfrm>
            <a:off x="5127177" y="1404934"/>
            <a:ext cx="346164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arrival delay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flights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(y = </a:t>
            </a:r>
            <a:r>
              <a:rPr kumimoji="0" lang="en-US" sz="1200" b="0" i="0" u="none" strike="noStrike" kern="1200" cap="none" spc="0" normalizeH="0" baseline="0" noProof="0" dirty="0" err="1">
                <a:ln>
                  <a:noFill/>
                </a:ln>
                <a:solidFill>
                  <a:prstClr val="black"/>
                </a:solidFill>
                <a:effectLst/>
                <a:uLnTx/>
                <a:uFillTx/>
                <a:latin typeface="Arial"/>
                <a:ea typeface="+mn-ea"/>
                <a:cs typeface="+mn-cs"/>
              </a:rPr>
              <a:t>arr_delay</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geom_boxplot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p:txBody>
      </p:sp>
    </p:spTree>
    <p:extLst>
      <p:ext uri="{BB962C8B-B14F-4D97-AF65-F5344CB8AC3E}">
        <p14:creationId xmlns:p14="http://schemas.microsoft.com/office/powerpoint/2010/main" val="3006761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Diamonds: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152400" y="2209800"/>
            <a:ext cx="899160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carat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diamonds %&gt;% </a:t>
            </a: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(x = carat))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#Find unusual y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library(</a:t>
            </a:r>
            <a:r>
              <a:rPr kumimoji="0" lang="en-US" sz="1200" b="0" i="0" u="none" strike="noStrike" kern="1200" cap="none" spc="0" normalizeH="0" baseline="0" noProof="0" dirty="0" err="1">
                <a:ln>
                  <a:noFill/>
                </a:ln>
                <a:solidFill>
                  <a:prstClr val="black"/>
                </a:solidFill>
                <a:effectLst/>
                <a:uLnTx/>
                <a:uFillTx/>
                <a:latin typeface="Arial"/>
                <a:ea typeface="+mn-ea"/>
                <a:cs typeface="+mn-cs"/>
              </a:rPr>
              <a:t>ploltly</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 = diamonds %&gt;% </a:t>
            </a: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(x = y) + </a:t>
            </a:r>
            <a:r>
              <a:rPr kumimoji="0" lang="en-US" sz="12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ggplotly</a:t>
            </a:r>
            <a:r>
              <a:rPr kumimoji="0" lang="en-US" sz="1200" b="0" i="0" u="none" strike="noStrike" kern="1200" cap="none" spc="0" normalizeH="0" baseline="0" noProof="0" dirty="0">
                <a:ln>
                  <a:noFill/>
                </a:ln>
                <a:solidFill>
                  <a:prstClr val="black"/>
                </a:solidFill>
                <a:effectLst/>
                <a:uLnTx/>
                <a:uFillTx/>
                <a:latin typeface="Arial"/>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#Check if they are Potentially Errors or just Outliers.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diamonds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mutate(</a:t>
            </a:r>
            <a:r>
              <a:rPr kumimoji="0" lang="en-US" sz="1200" b="0" i="0" u="none" strike="noStrike" kern="1200" cap="none" spc="0" normalizeH="0" baseline="0" noProof="0" dirty="0" err="1">
                <a:ln>
                  <a:noFill/>
                </a:ln>
                <a:solidFill>
                  <a:prstClr val="black"/>
                </a:solidFill>
                <a:effectLst/>
                <a:uLnTx/>
                <a:uFillTx/>
                <a:latin typeface="Arial"/>
                <a:ea typeface="+mn-ea"/>
                <a:cs typeface="+mn-cs"/>
              </a:rPr>
              <a:t>priceFact</a:t>
            </a:r>
            <a:r>
              <a:rPr kumimoji="0" lang="en-US" sz="1200" b="0" i="0" u="none" strike="noStrike" kern="1200" cap="none" spc="0" normalizeH="0" baseline="0" noProof="0" dirty="0">
                <a:ln>
                  <a:noFill/>
                </a:ln>
                <a:solidFill>
                  <a:prstClr val="black"/>
                </a:solidFill>
                <a:effectLst/>
                <a:uLnTx/>
                <a:uFillTx/>
                <a:latin typeface="Arial"/>
                <a:ea typeface="+mn-ea"/>
                <a:cs typeface="+mn-cs"/>
              </a:rPr>
              <a:t> = cut(price, breaks = c(0,2000,10000,15000, 19000), labels = c("</a:t>
            </a:r>
            <a:r>
              <a:rPr kumimoji="0" lang="en-US" sz="1200" b="0" i="0" u="none" strike="noStrike" kern="1200" cap="none" spc="0" normalizeH="0" baseline="0" noProof="0" dirty="0" err="1">
                <a:ln>
                  <a:noFill/>
                </a:ln>
                <a:solidFill>
                  <a:prstClr val="black"/>
                </a:solidFill>
                <a:effectLst/>
                <a:uLnTx/>
                <a:uFillTx/>
                <a:latin typeface="Arial"/>
                <a:ea typeface="+mn-ea"/>
                <a:cs typeface="+mn-cs"/>
              </a:rPr>
              <a:t>Low","Medium</a:t>
            </a:r>
            <a:r>
              <a:rPr kumimoji="0" lang="en-US" sz="1200" b="0" i="0" u="none" strike="noStrike" kern="1200" cap="none" spc="0" normalizeH="0" baseline="0" noProof="0" dirty="0">
                <a:ln>
                  <a:noFill/>
                </a:ln>
                <a:solidFill>
                  <a:prstClr val="black"/>
                </a:solidFill>
                <a:effectLst/>
                <a:uLnTx/>
                <a:uFillTx/>
                <a:latin typeface="Arial"/>
                <a:ea typeface="+mn-ea"/>
                <a:cs typeface="+mn-cs"/>
              </a:rPr>
              <a:t>", "High", "Very High")))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200" b="0" i="0" u="none" strike="noStrike" kern="1200" cap="none" spc="0" normalizeH="0" baseline="0" noProof="0" dirty="0">
                <a:ln>
                  <a:noFill/>
                </a:ln>
                <a:solidFill>
                  <a:prstClr val="black"/>
                </a:solidFill>
                <a:effectLst/>
                <a:uLnTx/>
                <a:uFillTx/>
                <a:latin typeface="Arial"/>
                <a:ea typeface="+mn-ea"/>
                <a:cs typeface="+mn-cs"/>
              </a:rPr>
              <a:t>(</a:t>
            </a:r>
            <a:r>
              <a:rPr kumimoji="0" lang="en-US" sz="1200" b="0" i="0" u="none" strike="noStrike" kern="1200" cap="none" spc="0" normalizeH="0" baseline="0" noProof="0" dirty="0" err="1">
                <a:ln>
                  <a:noFill/>
                </a:ln>
                <a:solidFill>
                  <a:prstClr val="black"/>
                </a:solidFill>
                <a:effectLst/>
                <a:uLnTx/>
                <a:uFillTx/>
                <a:latin typeface="Arial"/>
                <a:ea typeface="+mn-ea"/>
                <a:cs typeface="+mn-cs"/>
              </a:rPr>
              <a:t>aes</a:t>
            </a:r>
            <a:r>
              <a:rPr kumimoji="0" lang="en-US" sz="1200" b="0" i="0" u="none" strike="noStrike" kern="1200" cap="none" spc="0" normalizeH="0" baseline="0" noProof="0" dirty="0">
                <a:ln>
                  <a:noFill/>
                </a:ln>
                <a:solidFill>
                  <a:prstClr val="black"/>
                </a:solidFill>
                <a:effectLst/>
                <a:uLnTx/>
                <a:uFillTx/>
                <a:latin typeface="Arial"/>
                <a:ea typeface="+mn-ea"/>
                <a:cs typeface="+mn-cs"/>
              </a:rPr>
              <a:t>(x = carat, fill = </a:t>
            </a:r>
            <a:r>
              <a:rPr kumimoji="0" lang="en-US" sz="1200" b="0" i="0" u="none" strike="noStrike" kern="1200" cap="none" spc="0" normalizeH="0" baseline="0" noProof="0" dirty="0" err="1">
                <a:ln>
                  <a:noFill/>
                </a:ln>
                <a:solidFill>
                  <a:prstClr val="black"/>
                </a:solidFill>
                <a:effectLst/>
                <a:uLnTx/>
                <a:uFillTx/>
                <a:latin typeface="Arial"/>
                <a:ea typeface="+mn-ea"/>
                <a:cs typeface="+mn-cs"/>
              </a:rPr>
              <a:t>priceFact</a:t>
            </a:r>
            <a:r>
              <a:rPr kumimoji="0" lang="en-US" sz="12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p:txBody>
      </p:sp>
    </p:spTree>
    <p:extLst>
      <p:ext uri="{BB962C8B-B14F-4D97-AF65-F5344CB8AC3E}">
        <p14:creationId xmlns:p14="http://schemas.microsoft.com/office/powerpoint/2010/main" val="2277877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498B-9156-BD4D-BF9C-59139E4B97FB}"/>
              </a:ext>
            </a:extLst>
          </p:cNvPr>
          <p:cNvSpPr>
            <a:spLocks noGrp="1"/>
          </p:cNvSpPr>
          <p:nvPr>
            <p:ph type="title"/>
          </p:nvPr>
        </p:nvSpPr>
        <p:spPr/>
        <p:txBody>
          <a:bodyPr/>
          <a:lstStyle/>
          <a:p>
            <a:r>
              <a:rPr lang="en-US" dirty="0"/>
              <a:t>How to do EDA</a:t>
            </a:r>
          </a:p>
        </p:txBody>
      </p:sp>
      <p:sp>
        <p:nvSpPr>
          <p:cNvPr id="3" name="Content Placeholder 2">
            <a:extLst>
              <a:ext uri="{FF2B5EF4-FFF2-40B4-BE49-F238E27FC236}">
                <a16:creationId xmlns:a16="http://schemas.microsoft.com/office/drawing/2014/main" id="{91F7FDB1-17F2-8A49-B6D4-560091FCA4C8}"/>
              </a:ext>
            </a:extLst>
          </p:cNvPr>
          <p:cNvSpPr>
            <a:spLocks noGrp="1"/>
          </p:cNvSpPr>
          <p:nvPr>
            <p:ph idx="1"/>
          </p:nvPr>
        </p:nvSpPr>
        <p:spPr>
          <a:xfrm>
            <a:off x="152400" y="1600200"/>
            <a:ext cx="8991600" cy="4525963"/>
          </a:xfrm>
        </p:spPr>
        <p:txBody>
          <a:bodyPr/>
          <a:lstStyle/>
          <a:p>
            <a:pPr marL="0" indent="0">
              <a:buNone/>
            </a:pPr>
            <a:r>
              <a:rPr lang="en-US" sz="2400" i="1" dirty="0"/>
              <a:t>EDA is fundamentally a creative process.</a:t>
            </a:r>
          </a:p>
          <a:p>
            <a:pPr marL="0" indent="0">
              <a:buNone/>
            </a:pPr>
            <a:r>
              <a:rPr lang="en-US" sz="2400" dirty="0"/>
              <a:t>					-Hadley </a:t>
            </a:r>
            <a:r>
              <a:rPr lang="en-US" sz="2400" dirty="0" err="1"/>
              <a:t>Wickam</a:t>
            </a:r>
            <a:endParaRPr lang="en-US" sz="2400" dirty="0"/>
          </a:p>
          <a:p>
            <a:endParaRPr lang="en-US" sz="2400" dirty="0"/>
          </a:p>
          <a:p>
            <a:r>
              <a:rPr lang="en-US" sz="2400" dirty="0"/>
              <a:t>Ask questions about your data</a:t>
            </a:r>
          </a:p>
          <a:p>
            <a:r>
              <a:rPr lang="en-US" sz="2400" dirty="0"/>
              <a:t>These questions will lead to new, more fruitful questions.  </a:t>
            </a:r>
          </a:p>
          <a:p>
            <a:r>
              <a:rPr lang="en-US" sz="2400" dirty="0"/>
              <a:t>Use the aforementioned </a:t>
            </a:r>
            <a:r>
              <a:rPr lang="en-US" sz="2400" dirty="0" err="1"/>
              <a:t>plots,graphs,summary</a:t>
            </a:r>
            <a:r>
              <a:rPr lang="en-US" sz="2400" dirty="0"/>
              <a:t> statistics to answer those questions. </a:t>
            </a:r>
          </a:p>
          <a:p>
            <a:endParaRPr lang="en-US" sz="2400" dirty="0"/>
          </a:p>
          <a:p>
            <a:r>
              <a:rPr lang="en-US" sz="2400" dirty="0"/>
              <a:t>Two main types of questions drive EDA</a:t>
            </a:r>
          </a:p>
          <a:p>
            <a:pPr lvl="1"/>
            <a:r>
              <a:rPr lang="en-US" sz="2000" dirty="0"/>
              <a:t>What type of distribution do my variables follow? </a:t>
            </a:r>
            <a:endParaRPr lang="en-US" sz="1600" dirty="0"/>
          </a:p>
          <a:p>
            <a:pPr lvl="1"/>
            <a:r>
              <a:rPr lang="en-US" sz="2000" dirty="0"/>
              <a:t>What type of covariation occurs between my variables?</a:t>
            </a:r>
          </a:p>
        </p:txBody>
      </p:sp>
    </p:spTree>
    <p:extLst>
      <p:ext uri="{BB962C8B-B14F-4D97-AF65-F5344CB8AC3E}">
        <p14:creationId xmlns:p14="http://schemas.microsoft.com/office/powerpoint/2010/main" val="887984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89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Missing Values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488841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0" y="228600"/>
            <a:ext cx="9144000" cy="1143000"/>
          </a:xfrm>
        </p:spPr>
        <p:txBody>
          <a:bodyPr/>
          <a:lstStyle/>
          <a:p>
            <a:r>
              <a:rPr lang="en-US" dirty="0"/>
              <a:t>Missing Values / NA = Not Available </a:t>
            </a:r>
          </a:p>
        </p:txBody>
      </p:sp>
      <p:sp>
        <p:nvSpPr>
          <p:cNvPr id="3" name="Content Placeholder 2">
            <a:extLst>
              <a:ext uri="{FF2B5EF4-FFF2-40B4-BE49-F238E27FC236}">
                <a16:creationId xmlns:a16="http://schemas.microsoft.com/office/drawing/2014/main" id="{1B83FF84-1964-7142-84EF-7252F4506EA3}"/>
              </a:ext>
            </a:extLst>
          </p:cNvPr>
          <p:cNvSpPr>
            <a:spLocks noGrp="1"/>
          </p:cNvSpPr>
          <p:nvPr>
            <p:ph idx="1"/>
          </p:nvPr>
        </p:nvSpPr>
        <p:spPr>
          <a:xfrm>
            <a:off x="381000" y="1676400"/>
            <a:ext cx="8229600" cy="1219200"/>
          </a:xfrm>
        </p:spPr>
        <p:txBody>
          <a:bodyPr/>
          <a:lstStyle/>
          <a:p>
            <a:r>
              <a:rPr lang="en-US" dirty="0"/>
              <a:t>Identify Missing Values (”NA”)</a:t>
            </a:r>
          </a:p>
          <a:p>
            <a:pPr lvl="1"/>
            <a:r>
              <a:rPr lang="en-US" dirty="0"/>
              <a:t>Numerical</a:t>
            </a:r>
          </a:p>
          <a:p>
            <a:pPr lvl="1"/>
            <a:r>
              <a:rPr lang="en-US" dirty="0"/>
              <a:t>Categorical</a:t>
            </a:r>
          </a:p>
          <a:p>
            <a:r>
              <a:rPr lang="en-US" dirty="0"/>
              <a:t>Mark Known Errors as NA.</a:t>
            </a:r>
          </a:p>
          <a:p>
            <a:pPr lvl="1"/>
            <a:r>
              <a:rPr lang="en-US" dirty="0"/>
              <a:t>Numerical </a:t>
            </a:r>
          </a:p>
          <a:p>
            <a:pPr lvl="1"/>
            <a:r>
              <a:rPr lang="en-US" dirty="0"/>
              <a:t>Categorical</a:t>
            </a:r>
          </a:p>
          <a:p>
            <a:pPr marL="0" indent="0">
              <a:buNone/>
            </a:pPr>
            <a:r>
              <a:rPr lang="en-US" dirty="0"/>
              <a:t>  </a:t>
            </a:r>
          </a:p>
        </p:txBody>
      </p:sp>
    </p:spTree>
    <p:extLst>
      <p:ext uri="{BB962C8B-B14F-4D97-AF65-F5344CB8AC3E}">
        <p14:creationId xmlns:p14="http://schemas.microsoft.com/office/powerpoint/2010/main" val="875211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EC33-9667-C24E-8BAD-62F51754E579}"/>
              </a:ext>
            </a:extLst>
          </p:cNvPr>
          <p:cNvSpPr>
            <a:spLocks noGrp="1"/>
          </p:cNvSpPr>
          <p:nvPr>
            <p:ph type="title"/>
          </p:nvPr>
        </p:nvSpPr>
        <p:spPr>
          <a:xfrm>
            <a:off x="457200" y="228600"/>
            <a:ext cx="8229600" cy="1143000"/>
          </a:xfrm>
        </p:spPr>
        <p:txBody>
          <a:bodyPr/>
          <a:lstStyle/>
          <a:p>
            <a:pPr algn="l"/>
            <a:r>
              <a:rPr lang="en-US" dirty="0"/>
              <a:t>Missing Value | “” v. NA. v. &lt;NA&gt;</a:t>
            </a:r>
          </a:p>
        </p:txBody>
      </p:sp>
      <p:pic>
        <p:nvPicPr>
          <p:cNvPr id="4" name="Picture 3">
            <a:extLst>
              <a:ext uri="{FF2B5EF4-FFF2-40B4-BE49-F238E27FC236}">
                <a16:creationId xmlns:a16="http://schemas.microsoft.com/office/drawing/2014/main" id="{D8F11690-8173-154C-98BE-CD8B71FEAB39}"/>
              </a:ext>
            </a:extLst>
          </p:cNvPr>
          <p:cNvPicPr>
            <a:picLocks noChangeAspect="1"/>
          </p:cNvPicPr>
          <p:nvPr/>
        </p:nvPicPr>
        <p:blipFill>
          <a:blip r:embed="rId2"/>
          <a:stretch>
            <a:fillRect/>
          </a:stretch>
        </p:blipFill>
        <p:spPr>
          <a:xfrm>
            <a:off x="4876799" y="2312894"/>
            <a:ext cx="4239931" cy="2792506"/>
          </a:xfrm>
          <a:prstGeom prst="rect">
            <a:avLst/>
          </a:prstGeom>
        </p:spPr>
      </p:pic>
      <p:pic>
        <p:nvPicPr>
          <p:cNvPr id="5" name="Picture 4">
            <a:extLst>
              <a:ext uri="{FF2B5EF4-FFF2-40B4-BE49-F238E27FC236}">
                <a16:creationId xmlns:a16="http://schemas.microsoft.com/office/drawing/2014/main" id="{333C5870-BB68-AE4B-BADB-22C38C6C9B2D}"/>
              </a:ext>
            </a:extLst>
          </p:cNvPr>
          <p:cNvPicPr>
            <a:picLocks noChangeAspect="1"/>
          </p:cNvPicPr>
          <p:nvPr/>
        </p:nvPicPr>
        <p:blipFill>
          <a:blip r:embed="rId3"/>
          <a:stretch>
            <a:fillRect/>
          </a:stretch>
        </p:blipFill>
        <p:spPr>
          <a:xfrm>
            <a:off x="172864" y="2312894"/>
            <a:ext cx="4399136" cy="2927539"/>
          </a:xfrm>
          <a:prstGeom prst="rect">
            <a:avLst/>
          </a:prstGeom>
        </p:spPr>
      </p:pic>
    </p:spTree>
    <p:extLst>
      <p:ext uri="{BB962C8B-B14F-4D97-AF65-F5344CB8AC3E}">
        <p14:creationId xmlns:p14="http://schemas.microsoft.com/office/powerpoint/2010/main" val="25458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D378-6E2F-0247-9E8E-A57F6CDE9113}"/>
              </a:ext>
            </a:extLst>
          </p:cNvPr>
          <p:cNvSpPr>
            <a:spLocks noGrp="1"/>
          </p:cNvSpPr>
          <p:nvPr>
            <p:ph type="title"/>
          </p:nvPr>
        </p:nvSpPr>
        <p:spPr/>
        <p:txBody>
          <a:bodyPr/>
          <a:lstStyle/>
          <a:p>
            <a:pPr algn="l"/>
            <a:r>
              <a:rPr lang="en-US" dirty="0"/>
              <a:t>Missing Value | “” v. NA. v. &lt;NA&gt;</a:t>
            </a:r>
          </a:p>
        </p:txBody>
      </p:sp>
      <p:sp>
        <p:nvSpPr>
          <p:cNvPr id="4" name="Rectangle 3">
            <a:extLst>
              <a:ext uri="{FF2B5EF4-FFF2-40B4-BE49-F238E27FC236}">
                <a16:creationId xmlns:a16="http://schemas.microsoft.com/office/drawing/2014/main" id="{D0C76094-9EED-9B49-9B2E-A0DF5056FAD9}"/>
              </a:ext>
            </a:extLst>
          </p:cNvPr>
          <p:cNvSpPr/>
          <p:nvPr/>
        </p:nvSpPr>
        <p:spPr>
          <a:xfrm>
            <a:off x="1746547" y="2514600"/>
            <a:ext cx="5650906" cy="20313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Bring in </a:t>
            </a:r>
            <a:r>
              <a:rPr kumimoji="0" lang="en-US" sz="1800" b="0" i="0" u="none" strike="noStrike" kern="1200" cap="none" spc="0" normalizeH="0" baseline="0" noProof="0" dirty="0" err="1">
                <a:ln>
                  <a:noFill/>
                </a:ln>
                <a:solidFill>
                  <a:prstClr val="black"/>
                </a:solidFill>
                <a:effectLst/>
                <a:uLnTx/>
                <a:uFillTx/>
                <a:latin typeface="Arial"/>
                <a:ea typeface="+mn-ea"/>
                <a:cs typeface="+mn-cs"/>
              </a:rPr>
              <a:t>MissingValueToy.csv</a:t>
            </a:r>
            <a:r>
              <a:rPr kumimoji="0" lang="en-US" sz="1800" b="0" i="0" u="none" strike="noStrike" kern="1200" cap="none" spc="0" normalizeH="0" baseline="0" noProof="0" dirty="0">
                <a:ln>
                  <a:noFill/>
                </a:ln>
                <a:solidFill>
                  <a:prstClr val="black"/>
                </a:solidFill>
                <a:effectLst/>
                <a:uLnTx/>
                <a:uFillTx/>
                <a:latin typeface="Arial"/>
                <a:ea typeface="+mn-ea"/>
                <a:cs typeface="+mn-cs"/>
              </a:rPr>
              <a:t> as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a = </a:t>
            </a:r>
            <a:r>
              <a:rPr kumimoji="0" lang="en-US" sz="1800" b="0" i="0" u="none" strike="noStrike" kern="1200" cap="none" spc="0" normalizeH="0" baseline="0" noProof="0" dirty="0" err="1">
                <a:ln>
                  <a:noFill/>
                </a:ln>
                <a:solidFill>
                  <a:prstClr val="black"/>
                </a:solidFill>
                <a:effectLst/>
                <a:uLnTx/>
                <a:uFillTx/>
                <a:latin typeface="Arial"/>
                <a:ea typeface="+mn-ea"/>
                <a:cs typeface="+mn-cs"/>
              </a:rPr>
              <a:t>read.csv</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file.choose</a:t>
            </a:r>
            <a:r>
              <a:rPr kumimoji="0" lang="en-US" sz="1800" b="0" i="0" u="none" strike="noStrike" kern="1200" cap="none" spc="0" normalizeH="0" baseline="0" noProof="0" dirty="0">
                <a:ln>
                  <a:noFill/>
                </a:ln>
                <a:solidFill>
                  <a:prstClr val="black"/>
                </a:solidFill>
                <a:effectLst/>
                <a:uLnTx/>
                <a:uFillTx/>
                <a:latin typeface="Arial"/>
                <a:ea typeface="+mn-ea"/>
                <a:cs typeface="+mn-cs"/>
              </a:rPr>
              <a:t>(),header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count missing values in each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s = </a:t>
            </a:r>
            <a:r>
              <a:rPr kumimoji="0" lang="en-US" sz="1800" b="0" i="0" u="none" strike="noStrike" kern="1200" cap="none" spc="0" normalizeH="0" baseline="0" noProof="0" dirty="0" err="1">
                <a:ln>
                  <a:noFill/>
                </a:ln>
                <a:solidFill>
                  <a:prstClr val="black"/>
                </a:solidFill>
                <a:effectLst/>
                <a:uLnTx/>
                <a:uFillTx/>
                <a:latin typeface="Arial"/>
                <a:ea typeface="+mn-ea"/>
                <a:cs typeface="+mn-cs"/>
              </a:rPr>
              <a:t>sapply</a:t>
            </a:r>
            <a:r>
              <a:rPr kumimoji="0" lang="en-US" sz="1800" b="0" i="0" u="none" strike="noStrike" kern="1200" cap="none" spc="0" normalizeH="0" baseline="0" noProof="0" dirty="0">
                <a:ln>
                  <a:noFill/>
                </a:ln>
                <a:solidFill>
                  <a:prstClr val="black"/>
                </a:solidFill>
                <a:effectLst/>
                <a:uLnTx/>
                <a:uFillTx/>
                <a:latin typeface="Arial"/>
                <a:ea typeface="+mn-ea"/>
                <a:cs typeface="+mn-cs"/>
              </a:rPr>
              <a:t>(a, function(x) sum(</a:t>
            </a:r>
            <a:r>
              <a:rPr kumimoji="0" lang="en-US" sz="1800" b="0" i="0" u="none" strike="noStrike" kern="1200" cap="none" spc="0" normalizeH="0" baseline="0" noProof="0" dirty="0" err="1">
                <a:ln>
                  <a:noFill/>
                </a:ln>
                <a:solidFill>
                  <a:prstClr val="black"/>
                </a:solidFill>
                <a:effectLst/>
                <a:uLnTx/>
                <a:uFillTx/>
                <a:latin typeface="Arial"/>
                <a:ea typeface="+mn-ea"/>
                <a:cs typeface="+mn-cs"/>
              </a:rPr>
              <a:t>is.na</a:t>
            </a:r>
            <a:r>
              <a:rPr kumimoji="0" lang="en-US" sz="1800" b="0" i="0" u="none" strike="noStrike" kern="1200" cap="none" spc="0" normalizeH="0" baseline="0" noProof="0" dirty="0">
                <a:ln>
                  <a:noFill/>
                </a:ln>
                <a:solidFill>
                  <a:prstClr val="black"/>
                </a:solidFill>
                <a:effectLst/>
                <a:uLnTx/>
                <a:uFillTx/>
                <a:latin typeface="Arial"/>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Make all missing values 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a$chars</a:t>
            </a:r>
            <a:r>
              <a:rPr kumimoji="0" lang="en-US" sz="1800" b="0" i="0" u="none" strike="noStrike" kern="1200" cap="none" spc="0" normalizeH="0" baseline="0" noProof="0" dirty="0">
                <a:ln>
                  <a:noFill/>
                </a:ln>
                <a:solidFill>
                  <a:prstClr val="black"/>
                </a:solidFill>
                <a:effectLst/>
                <a:uLnTx/>
                <a:uFillTx/>
                <a:latin typeface="Arial"/>
                <a:ea typeface="+mn-ea"/>
                <a:cs typeface="+mn-cs"/>
              </a:rPr>
              <a:t> = </a:t>
            </a:r>
            <a:r>
              <a:rPr kumimoji="0" lang="en-US" sz="1800" b="0" i="0" u="none" strike="noStrike" kern="1200" cap="none" spc="0" normalizeH="0" baseline="0" noProof="0" dirty="0" err="1">
                <a:ln>
                  <a:noFill/>
                </a:ln>
                <a:solidFill>
                  <a:prstClr val="black"/>
                </a:solidFill>
                <a:effectLst/>
                <a:uLnTx/>
                <a:uFillTx/>
                <a:latin typeface="Arial"/>
                <a:ea typeface="+mn-ea"/>
                <a:cs typeface="+mn-cs"/>
              </a:rPr>
              <a:t>ifelse</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a$chars</a:t>
            </a:r>
            <a:r>
              <a:rPr kumimoji="0" lang="en-US" sz="1800" b="0" i="0" u="none" strike="noStrike" kern="1200" cap="none" spc="0" normalizeH="0" baseline="0" noProof="0" dirty="0">
                <a:ln>
                  <a:noFill/>
                </a:ln>
                <a:solidFill>
                  <a:prstClr val="black"/>
                </a:solidFill>
                <a:effectLst/>
                <a:uLnTx/>
                <a:uFillTx/>
                <a:latin typeface="Arial"/>
                <a:ea typeface="+mn-ea"/>
                <a:cs typeface="+mn-cs"/>
              </a:rPr>
              <a:t> == ",",</a:t>
            </a:r>
            <a:r>
              <a:rPr kumimoji="0" lang="en-US" sz="1800" b="0" i="0" u="none" strike="noStrike" kern="1200" cap="none" spc="0" normalizeH="0" baseline="0" noProof="0" dirty="0" err="1">
                <a:ln>
                  <a:noFill/>
                </a:ln>
                <a:solidFill>
                  <a:prstClr val="black"/>
                </a:solidFill>
                <a:effectLst/>
                <a:uLnTx/>
                <a:uFillTx/>
                <a:latin typeface="Arial"/>
                <a:ea typeface="+mn-ea"/>
                <a:cs typeface="+mn-cs"/>
              </a:rPr>
              <a:t>NA,a$chars</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a$chars2 = </a:t>
            </a:r>
            <a:r>
              <a:rPr kumimoji="0" lang="en-US" sz="1800" b="0" i="0" u="none" strike="noStrike" kern="1200" cap="none" spc="0" normalizeH="0" baseline="0" noProof="0" dirty="0" err="1">
                <a:ln>
                  <a:noFill/>
                </a:ln>
                <a:solidFill>
                  <a:prstClr val="black"/>
                </a:solidFill>
                <a:effectLst/>
                <a:uLnTx/>
                <a:uFillTx/>
                <a:latin typeface="Arial"/>
                <a:ea typeface="+mn-ea"/>
                <a:cs typeface="+mn-cs"/>
              </a:rPr>
              <a:t>ifelse</a:t>
            </a:r>
            <a:r>
              <a:rPr kumimoji="0" lang="en-US" sz="1800" b="0" i="0" u="none" strike="noStrike" kern="1200" cap="none" spc="0" normalizeH="0" baseline="0" noProof="0" dirty="0">
                <a:ln>
                  <a:noFill/>
                </a:ln>
                <a:solidFill>
                  <a:prstClr val="black"/>
                </a:solidFill>
                <a:effectLst/>
                <a:uLnTx/>
                <a:uFillTx/>
                <a:latin typeface="Arial"/>
                <a:ea typeface="+mn-ea"/>
                <a:cs typeface="+mn-cs"/>
              </a:rPr>
              <a:t>(a$chars2 == ",&lt;NA&gt;",NA,a$chars2)</a:t>
            </a:r>
          </a:p>
        </p:txBody>
      </p:sp>
    </p:spTree>
    <p:extLst>
      <p:ext uri="{BB962C8B-B14F-4D97-AF65-F5344CB8AC3E}">
        <p14:creationId xmlns:p14="http://schemas.microsoft.com/office/powerpoint/2010/main" val="271507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FIFA</a:t>
            </a:r>
          </a:p>
        </p:txBody>
      </p:sp>
      <p:sp>
        <p:nvSpPr>
          <p:cNvPr id="8" name="Rectangle 7">
            <a:extLst>
              <a:ext uri="{FF2B5EF4-FFF2-40B4-BE49-F238E27FC236}">
                <a16:creationId xmlns:a16="http://schemas.microsoft.com/office/drawing/2014/main" id="{CD66FE93-58F5-CB40-B43F-E1ADEE5749FF}"/>
              </a:ext>
            </a:extLst>
          </p:cNvPr>
          <p:cNvSpPr/>
          <p:nvPr/>
        </p:nvSpPr>
        <p:spPr>
          <a:xfrm>
            <a:off x="228599" y="1805071"/>
            <a:ext cx="387157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library(</a:t>
            </a:r>
            <a:r>
              <a:rPr kumimoji="0" lang="en-US" sz="1800" b="0" i="0" u="none" strike="noStrike" kern="1200" cap="none" spc="0" normalizeH="0" baseline="0" noProof="0" dirty="0" err="1">
                <a:ln>
                  <a:noFill/>
                </a:ln>
                <a:solidFill>
                  <a:prstClr val="black"/>
                </a:solidFill>
                <a:effectLst/>
                <a:uLnTx/>
                <a:uFillTx/>
                <a:latin typeface="Arial"/>
                <a:ea typeface="+mn-ea"/>
                <a:cs typeface="+mn-cs"/>
              </a:rPr>
              <a:t>naniar</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gg_miss_var</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fifa</a:t>
            </a:r>
            <a:r>
              <a:rPr kumimoji="0" lang="en-US" sz="1800" b="0" i="0" u="none" strike="noStrike" kern="1200" cap="none" spc="0" normalizeH="0" baseline="0" noProof="0" dirty="0">
                <a:ln>
                  <a:noFill/>
                </a:ln>
                <a:solidFill>
                  <a:prstClr val="black"/>
                </a:solidFill>
                <a:effectLst/>
                <a:uLnTx/>
                <a:uFillTx/>
                <a:latin typeface="Arial"/>
                <a:ea typeface="+mn-ea"/>
                <a:cs typeface="+mn-cs"/>
              </a:rPr>
              <a:t>[,1:40]) + </a:t>
            </a:r>
            <a:r>
              <a:rPr kumimoji="0" lang="en-US" sz="1800" b="0" i="0" u="none" strike="noStrike" kern="1200" cap="none" spc="0" normalizeH="0" baseline="0" noProof="0" dirty="0" err="1">
                <a:ln>
                  <a:noFill/>
                </a:ln>
                <a:solidFill>
                  <a:prstClr val="black"/>
                </a:solidFill>
                <a:effectLst/>
                <a:uLnTx/>
                <a:uFillTx/>
                <a:latin typeface="Arial"/>
                <a:ea typeface="+mn-ea"/>
                <a:cs typeface="+mn-cs"/>
              </a:rPr>
              <a:t>ylim</a:t>
            </a:r>
            <a:r>
              <a:rPr kumimoji="0" lang="en-US" sz="1800" b="0" i="0" u="none" strike="noStrike" kern="1200" cap="none" spc="0" normalizeH="0" baseline="0" noProof="0" dirty="0">
                <a:ln>
                  <a:noFill/>
                </a:ln>
                <a:solidFill>
                  <a:prstClr val="black"/>
                </a:solidFill>
                <a:effectLst/>
                <a:uLnTx/>
                <a:uFillTx/>
                <a:latin typeface="Arial"/>
                <a:ea typeface="+mn-ea"/>
                <a:cs typeface="+mn-cs"/>
              </a:rPr>
              <a:t>(0,75)</a:t>
            </a:r>
          </a:p>
        </p:txBody>
      </p:sp>
      <p:sp>
        <p:nvSpPr>
          <p:cNvPr id="9" name="Rectangle 8">
            <a:extLst>
              <a:ext uri="{FF2B5EF4-FFF2-40B4-BE49-F238E27FC236}">
                <a16:creationId xmlns:a16="http://schemas.microsoft.com/office/drawing/2014/main" id="{3C1A1132-D620-6D4C-A0D6-22661E00FE6F}"/>
              </a:ext>
            </a:extLst>
          </p:cNvPr>
          <p:cNvSpPr/>
          <p:nvPr/>
        </p:nvSpPr>
        <p:spPr>
          <a:xfrm>
            <a:off x="5015947" y="2071840"/>
            <a:ext cx="39998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gg_miss_var</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fifa</a:t>
            </a:r>
            <a:r>
              <a:rPr kumimoji="0" lang="en-US" sz="1800" b="0" i="0" u="none" strike="noStrike" kern="1200" cap="none" spc="0" normalizeH="0" baseline="0" noProof="0" dirty="0">
                <a:ln>
                  <a:noFill/>
                </a:ln>
                <a:solidFill>
                  <a:prstClr val="black"/>
                </a:solidFill>
                <a:effectLst/>
                <a:uLnTx/>
                <a:uFillTx/>
                <a:latin typeface="Arial"/>
                <a:ea typeface="+mn-ea"/>
                <a:cs typeface="+mn-cs"/>
              </a:rPr>
              <a:t>[,41:89]) + </a:t>
            </a:r>
            <a:r>
              <a:rPr kumimoji="0" lang="en-US" sz="1800" b="0" i="0" u="none" strike="noStrike" kern="1200" cap="none" spc="0" normalizeH="0" baseline="0" noProof="0" dirty="0" err="1">
                <a:ln>
                  <a:noFill/>
                </a:ln>
                <a:solidFill>
                  <a:prstClr val="black"/>
                </a:solidFill>
                <a:effectLst/>
                <a:uLnTx/>
                <a:uFillTx/>
                <a:latin typeface="Arial"/>
                <a:ea typeface="+mn-ea"/>
                <a:cs typeface="+mn-cs"/>
              </a:rPr>
              <a:t>ylim</a:t>
            </a:r>
            <a:r>
              <a:rPr kumimoji="0" lang="en-US" sz="1800" b="0" i="0" u="none" strike="noStrike" kern="1200" cap="none" spc="0" normalizeH="0" baseline="0" noProof="0" dirty="0">
                <a:ln>
                  <a:noFill/>
                </a:ln>
                <a:solidFill>
                  <a:prstClr val="black"/>
                </a:solidFill>
                <a:effectLst/>
                <a:uLnTx/>
                <a:uFillTx/>
                <a:latin typeface="Arial"/>
                <a:ea typeface="+mn-ea"/>
                <a:cs typeface="+mn-cs"/>
              </a:rPr>
              <a:t>(0,75)</a:t>
            </a:r>
          </a:p>
        </p:txBody>
      </p:sp>
      <p:pic>
        <p:nvPicPr>
          <p:cNvPr id="3" name="Picture 2">
            <a:extLst>
              <a:ext uri="{FF2B5EF4-FFF2-40B4-BE49-F238E27FC236}">
                <a16:creationId xmlns:a16="http://schemas.microsoft.com/office/drawing/2014/main" id="{C34E94D3-B40C-7346-80DF-D2CEF8DD065F}"/>
              </a:ext>
            </a:extLst>
          </p:cNvPr>
          <p:cNvPicPr>
            <a:picLocks noChangeAspect="1"/>
          </p:cNvPicPr>
          <p:nvPr/>
        </p:nvPicPr>
        <p:blipFill>
          <a:blip r:embed="rId2"/>
          <a:stretch>
            <a:fillRect/>
          </a:stretch>
        </p:blipFill>
        <p:spPr>
          <a:xfrm>
            <a:off x="409977" y="2607874"/>
            <a:ext cx="3999813" cy="3371570"/>
          </a:xfrm>
          <a:prstGeom prst="rect">
            <a:avLst/>
          </a:prstGeom>
        </p:spPr>
      </p:pic>
      <p:pic>
        <p:nvPicPr>
          <p:cNvPr id="4" name="Picture 3">
            <a:extLst>
              <a:ext uri="{FF2B5EF4-FFF2-40B4-BE49-F238E27FC236}">
                <a16:creationId xmlns:a16="http://schemas.microsoft.com/office/drawing/2014/main" id="{8988745F-A839-AF4E-B5C9-743B2B05CF46}"/>
              </a:ext>
            </a:extLst>
          </p:cNvPr>
          <p:cNvPicPr>
            <a:picLocks noChangeAspect="1"/>
          </p:cNvPicPr>
          <p:nvPr/>
        </p:nvPicPr>
        <p:blipFill>
          <a:blip r:embed="rId3"/>
          <a:stretch>
            <a:fillRect/>
          </a:stretch>
        </p:blipFill>
        <p:spPr>
          <a:xfrm>
            <a:off x="5015947" y="2584263"/>
            <a:ext cx="3872080" cy="3263900"/>
          </a:xfrm>
          <a:prstGeom prst="rect">
            <a:avLst/>
          </a:prstGeom>
        </p:spPr>
      </p:pic>
      <p:sp>
        <p:nvSpPr>
          <p:cNvPr id="11" name="Rectangle 10">
            <a:extLst>
              <a:ext uri="{FF2B5EF4-FFF2-40B4-BE49-F238E27FC236}">
                <a16:creationId xmlns:a16="http://schemas.microsoft.com/office/drawing/2014/main" id="{1CE3F485-C6E6-0F4E-BD37-07A78F5DBF77}"/>
              </a:ext>
            </a:extLst>
          </p:cNvPr>
          <p:cNvSpPr/>
          <p:nvPr/>
        </p:nvSpPr>
        <p:spPr>
          <a:xfrm>
            <a:off x="3505200" y="6858000"/>
            <a:ext cx="30877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sapply</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fifa</a:t>
            </a:r>
            <a:r>
              <a:rPr kumimoji="0" lang="en-US" sz="1400" b="0" i="0" u="none" strike="noStrike" kern="1200" cap="none" spc="0" normalizeH="0" baseline="0" noProof="0" dirty="0">
                <a:ln>
                  <a:noFill/>
                </a:ln>
                <a:solidFill>
                  <a:prstClr val="black"/>
                </a:solidFill>
                <a:effectLst/>
                <a:uLnTx/>
                <a:uFillTx/>
                <a:latin typeface="Arial"/>
                <a:ea typeface="+mn-ea"/>
                <a:cs typeface="+mn-cs"/>
              </a:rPr>
              <a:t>, function(x) sum(</a:t>
            </a:r>
            <a:r>
              <a:rPr kumimoji="0" lang="en-US" sz="1400" b="0" i="0" u="none" strike="noStrike" kern="1200" cap="none" spc="0" normalizeH="0" baseline="0" noProof="0" dirty="0" err="1">
                <a:ln>
                  <a:noFill/>
                </a:ln>
                <a:solidFill>
                  <a:prstClr val="black"/>
                </a:solidFill>
                <a:effectLst/>
                <a:uLnTx/>
                <a:uFillTx/>
                <a:latin typeface="Arial"/>
                <a:ea typeface="+mn-ea"/>
                <a:cs typeface="+mn-cs"/>
              </a:rPr>
              <a:t>is.na</a:t>
            </a:r>
            <a:r>
              <a:rPr kumimoji="0" lang="en-US" sz="1400" b="0" i="0" u="none" strike="noStrike" kern="1200" cap="none" spc="0" normalizeH="0" baseline="0" noProof="0" dirty="0">
                <a:ln>
                  <a:noFill/>
                </a:ln>
                <a:solidFill>
                  <a:prstClr val="black"/>
                </a:solidFill>
                <a:effectLst/>
                <a:uLnTx/>
                <a:uFillTx/>
                <a:latin typeface="Arial"/>
                <a:ea typeface="+mn-ea"/>
                <a:cs typeface="+mn-cs"/>
              </a:rPr>
              <a:t>(x)))</a:t>
            </a:r>
          </a:p>
        </p:txBody>
      </p:sp>
    </p:spTree>
    <p:extLst>
      <p:ext uri="{BB962C8B-B14F-4D97-AF65-F5344CB8AC3E}">
        <p14:creationId xmlns:p14="http://schemas.microsoft.com/office/powerpoint/2010/main" val="1181769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mpg</a:t>
            </a:r>
          </a:p>
        </p:txBody>
      </p:sp>
      <p:sp>
        <p:nvSpPr>
          <p:cNvPr id="8" name="Rectangle 7">
            <a:extLst>
              <a:ext uri="{FF2B5EF4-FFF2-40B4-BE49-F238E27FC236}">
                <a16:creationId xmlns:a16="http://schemas.microsoft.com/office/drawing/2014/main" id="{CD66FE93-58F5-CB40-B43F-E1ADEE5749FF}"/>
              </a:ext>
            </a:extLst>
          </p:cNvPr>
          <p:cNvSpPr/>
          <p:nvPr/>
        </p:nvSpPr>
        <p:spPr>
          <a:xfrm>
            <a:off x="1340193" y="1500716"/>
            <a:ext cx="344838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library(</a:t>
            </a:r>
            <a:r>
              <a:rPr kumimoji="0" lang="en-US" sz="1800" b="0" i="0" u="none" strike="noStrike" kern="1200" cap="none" spc="0" normalizeH="0" baseline="0" noProof="0" dirty="0" err="1">
                <a:ln>
                  <a:noFill/>
                </a:ln>
                <a:solidFill>
                  <a:prstClr val="black"/>
                </a:solidFill>
                <a:effectLst/>
                <a:uLnTx/>
                <a:uFillTx/>
                <a:latin typeface="Arial"/>
                <a:ea typeface="+mn-ea"/>
                <a:cs typeface="+mn-cs"/>
              </a:rPr>
              <a:t>naniar</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gg_miss_var</a:t>
            </a:r>
            <a:r>
              <a:rPr kumimoji="0" lang="en-US" sz="1800" b="0" i="0" u="none" strike="noStrike" kern="1200" cap="none" spc="0" normalizeH="0" baseline="0" noProof="0" dirty="0">
                <a:ln>
                  <a:noFill/>
                </a:ln>
                <a:solidFill>
                  <a:prstClr val="black"/>
                </a:solidFill>
                <a:effectLst/>
                <a:uLnTx/>
                <a:uFillTx/>
                <a:latin typeface="Arial"/>
                <a:ea typeface="+mn-ea"/>
                <a:cs typeface="+mn-cs"/>
              </a:rPr>
              <a:t>(mpg) + </a:t>
            </a:r>
            <a:r>
              <a:rPr kumimoji="0" lang="en-US" sz="1800" b="0" i="0" u="none" strike="noStrike" kern="1200" cap="none" spc="0" normalizeH="0" baseline="0" noProof="0" dirty="0" err="1">
                <a:ln>
                  <a:noFill/>
                </a:ln>
                <a:solidFill>
                  <a:prstClr val="black"/>
                </a:solidFill>
                <a:effectLst/>
                <a:uLnTx/>
                <a:uFillTx/>
                <a:latin typeface="Arial"/>
                <a:ea typeface="+mn-ea"/>
                <a:cs typeface="+mn-cs"/>
              </a:rPr>
              <a:t>ylim</a:t>
            </a:r>
            <a:r>
              <a:rPr kumimoji="0" lang="en-US" sz="1800" b="0" i="0" u="none" strike="noStrike" kern="1200" cap="none" spc="0" normalizeH="0" baseline="0" noProof="0" dirty="0">
                <a:ln>
                  <a:noFill/>
                </a:ln>
                <a:solidFill>
                  <a:prstClr val="black"/>
                </a:solidFill>
                <a:effectLst/>
                <a:uLnTx/>
                <a:uFillTx/>
                <a:latin typeface="Arial"/>
                <a:ea typeface="+mn-ea"/>
                <a:cs typeface="+mn-cs"/>
              </a:rPr>
              <a:t>(0,10)</a:t>
            </a:r>
          </a:p>
        </p:txBody>
      </p:sp>
      <p:pic>
        <p:nvPicPr>
          <p:cNvPr id="3" name="Picture 2">
            <a:extLst>
              <a:ext uri="{FF2B5EF4-FFF2-40B4-BE49-F238E27FC236}">
                <a16:creationId xmlns:a16="http://schemas.microsoft.com/office/drawing/2014/main" id="{24014046-69DB-E64E-B873-4882BA90D661}"/>
              </a:ext>
            </a:extLst>
          </p:cNvPr>
          <p:cNvPicPr>
            <a:picLocks noChangeAspect="1"/>
          </p:cNvPicPr>
          <p:nvPr/>
        </p:nvPicPr>
        <p:blipFill>
          <a:blip r:embed="rId2"/>
          <a:stretch>
            <a:fillRect/>
          </a:stretch>
        </p:blipFill>
        <p:spPr>
          <a:xfrm>
            <a:off x="381000" y="2438400"/>
            <a:ext cx="5918200" cy="4089400"/>
          </a:xfrm>
          <a:prstGeom prst="rect">
            <a:avLst/>
          </a:prstGeom>
        </p:spPr>
      </p:pic>
      <p:sp>
        <p:nvSpPr>
          <p:cNvPr id="5" name="Rectangle 4">
            <a:extLst>
              <a:ext uri="{FF2B5EF4-FFF2-40B4-BE49-F238E27FC236}">
                <a16:creationId xmlns:a16="http://schemas.microsoft.com/office/drawing/2014/main" id="{9FB46B10-C97E-1148-B3E4-5D1D0F84D80F}"/>
              </a:ext>
            </a:extLst>
          </p:cNvPr>
          <p:cNvSpPr/>
          <p:nvPr/>
        </p:nvSpPr>
        <p:spPr>
          <a:xfrm>
            <a:off x="5832432" y="1828800"/>
            <a:ext cx="319670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sapply</a:t>
            </a:r>
            <a:r>
              <a:rPr kumimoji="0" lang="en-US" sz="1400" b="0" i="0" u="none" strike="noStrike" kern="1200" cap="none" spc="0" normalizeH="0" baseline="0" noProof="0" dirty="0">
                <a:ln>
                  <a:noFill/>
                </a:ln>
                <a:solidFill>
                  <a:prstClr val="black"/>
                </a:solidFill>
                <a:effectLst/>
                <a:uLnTx/>
                <a:uFillTx/>
                <a:latin typeface="Arial"/>
                <a:ea typeface="+mn-ea"/>
                <a:cs typeface="+mn-cs"/>
              </a:rPr>
              <a:t>(mpg, function(x) sum(</a:t>
            </a:r>
            <a:r>
              <a:rPr kumimoji="0" lang="en-US" sz="1400" b="0" i="0" u="none" strike="noStrike" kern="1200" cap="none" spc="0" normalizeH="0" baseline="0" noProof="0" dirty="0" err="1">
                <a:ln>
                  <a:noFill/>
                </a:ln>
                <a:solidFill>
                  <a:prstClr val="black"/>
                </a:solidFill>
                <a:effectLst/>
                <a:uLnTx/>
                <a:uFillTx/>
                <a:latin typeface="Arial"/>
                <a:ea typeface="+mn-ea"/>
                <a:cs typeface="+mn-cs"/>
              </a:rPr>
              <a:t>is.na</a:t>
            </a:r>
            <a:r>
              <a:rPr kumimoji="0" lang="en-US" sz="1400" b="0" i="0" u="none" strike="noStrike" kern="1200" cap="none" spc="0" normalizeH="0" baseline="0" noProof="0" dirty="0">
                <a:ln>
                  <a:noFill/>
                </a:ln>
                <a:solidFill>
                  <a:prstClr val="black"/>
                </a:solidFill>
                <a:effectLst/>
                <a:uLnTx/>
                <a:uFillTx/>
                <a:latin typeface="Arial"/>
                <a:ea typeface="+mn-ea"/>
                <a:cs typeface="+mn-cs"/>
              </a:rPr>
              <a:t>(x)))</a:t>
            </a:r>
          </a:p>
        </p:txBody>
      </p:sp>
      <p:pic>
        <p:nvPicPr>
          <p:cNvPr id="4" name="Picture 3">
            <a:extLst>
              <a:ext uri="{FF2B5EF4-FFF2-40B4-BE49-F238E27FC236}">
                <a16:creationId xmlns:a16="http://schemas.microsoft.com/office/drawing/2014/main" id="{5170D11C-5E88-8E48-9842-2D53F7E24989}"/>
              </a:ext>
            </a:extLst>
          </p:cNvPr>
          <p:cNvPicPr>
            <a:picLocks noChangeAspect="1"/>
          </p:cNvPicPr>
          <p:nvPr/>
        </p:nvPicPr>
        <p:blipFill>
          <a:blip r:embed="rId3"/>
          <a:stretch>
            <a:fillRect/>
          </a:stretch>
        </p:blipFill>
        <p:spPr>
          <a:xfrm>
            <a:off x="6299200" y="2430887"/>
            <a:ext cx="2616200" cy="1280464"/>
          </a:xfrm>
          <a:prstGeom prst="rect">
            <a:avLst/>
          </a:prstGeom>
        </p:spPr>
      </p:pic>
    </p:spTree>
    <p:extLst>
      <p:ext uri="{BB962C8B-B14F-4D97-AF65-F5344CB8AC3E}">
        <p14:creationId xmlns:p14="http://schemas.microsoft.com/office/powerpoint/2010/main" val="632946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flights</a:t>
            </a:r>
          </a:p>
        </p:txBody>
      </p:sp>
      <p:sp>
        <p:nvSpPr>
          <p:cNvPr id="8" name="Rectangle 7">
            <a:extLst>
              <a:ext uri="{FF2B5EF4-FFF2-40B4-BE49-F238E27FC236}">
                <a16:creationId xmlns:a16="http://schemas.microsoft.com/office/drawing/2014/main" id="{CD66FE93-58F5-CB40-B43F-E1ADEE5749FF}"/>
              </a:ext>
            </a:extLst>
          </p:cNvPr>
          <p:cNvSpPr/>
          <p:nvPr/>
        </p:nvSpPr>
        <p:spPr>
          <a:xfrm>
            <a:off x="2037947" y="1379113"/>
            <a:ext cx="2020105"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library(</a:t>
            </a:r>
            <a:r>
              <a:rPr kumimoji="0" lang="en-US" sz="1600" b="0" i="0" u="none" strike="noStrike" kern="1200" cap="none" spc="0" normalizeH="0" baseline="0" noProof="0" dirty="0" err="1">
                <a:ln>
                  <a:noFill/>
                </a:ln>
                <a:solidFill>
                  <a:prstClr val="black"/>
                </a:solidFill>
                <a:effectLst/>
                <a:uLnTx/>
                <a:uFillTx/>
                <a:latin typeface="Arial"/>
                <a:ea typeface="+mn-ea"/>
                <a:cs typeface="+mn-cs"/>
              </a:rPr>
              <a:t>naniar</a:t>
            </a:r>
            <a:r>
              <a:rPr kumimoji="0" lang="en-US" sz="16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library(nycflights13)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gg_miss_var</a:t>
            </a:r>
            <a:r>
              <a:rPr kumimoji="0" lang="en-US" sz="1600" b="0" i="0" u="none" strike="noStrike" kern="1200" cap="none" spc="0" normalizeH="0" baseline="0" noProof="0" dirty="0">
                <a:ln>
                  <a:noFill/>
                </a:ln>
                <a:solidFill>
                  <a:prstClr val="black"/>
                </a:solidFill>
                <a:effectLst/>
                <a:uLnTx/>
                <a:uFillTx/>
                <a:latin typeface="Arial"/>
                <a:ea typeface="+mn-ea"/>
                <a:cs typeface="+mn-cs"/>
              </a:rPr>
              <a:t>(flights)</a:t>
            </a:r>
          </a:p>
        </p:txBody>
      </p:sp>
      <p:pic>
        <p:nvPicPr>
          <p:cNvPr id="4" name="Picture 3">
            <a:extLst>
              <a:ext uri="{FF2B5EF4-FFF2-40B4-BE49-F238E27FC236}">
                <a16:creationId xmlns:a16="http://schemas.microsoft.com/office/drawing/2014/main" id="{44C04BB4-E478-8545-B993-3F8CEC83B83C}"/>
              </a:ext>
            </a:extLst>
          </p:cNvPr>
          <p:cNvPicPr>
            <a:picLocks noChangeAspect="1"/>
          </p:cNvPicPr>
          <p:nvPr/>
        </p:nvPicPr>
        <p:blipFill>
          <a:blip r:embed="rId2"/>
          <a:stretch>
            <a:fillRect/>
          </a:stretch>
        </p:blipFill>
        <p:spPr>
          <a:xfrm>
            <a:off x="152400" y="2281819"/>
            <a:ext cx="5791200" cy="4461164"/>
          </a:xfrm>
          <a:prstGeom prst="rect">
            <a:avLst/>
          </a:prstGeom>
        </p:spPr>
      </p:pic>
      <p:sp>
        <p:nvSpPr>
          <p:cNvPr id="5" name="Rectangle 4">
            <a:extLst>
              <a:ext uri="{FF2B5EF4-FFF2-40B4-BE49-F238E27FC236}">
                <a16:creationId xmlns:a16="http://schemas.microsoft.com/office/drawing/2014/main" id="{7075466D-C51C-B642-9925-EA34E8D8C161}"/>
              </a:ext>
            </a:extLst>
          </p:cNvPr>
          <p:cNvSpPr/>
          <p:nvPr/>
        </p:nvSpPr>
        <p:spPr>
          <a:xfrm>
            <a:off x="5832432" y="1770347"/>
            <a:ext cx="331693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sapply</a:t>
            </a:r>
            <a:r>
              <a:rPr kumimoji="0" lang="en-US" sz="1400" b="0" i="0" u="none" strike="noStrike" kern="1200" cap="none" spc="0" normalizeH="0" baseline="0" noProof="0" dirty="0">
                <a:ln>
                  <a:noFill/>
                </a:ln>
                <a:solidFill>
                  <a:prstClr val="black"/>
                </a:solidFill>
                <a:effectLst/>
                <a:uLnTx/>
                <a:uFillTx/>
                <a:latin typeface="Arial"/>
                <a:ea typeface="+mn-ea"/>
                <a:cs typeface="+mn-cs"/>
              </a:rPr>
              <a:t>(flights, function(x) sum(</a:t>
            </a:r>
            <a:r>
              <a:rPr kumimoji="0" lang="en-US" sz="1400" b="0" i="0" u="none" strike="noStrike" kern="1200" cap="none" spc="0" normalizeH="0" baseline="0" noProof="0" dirty="0" err="1">
                <a:ln>
                  <a:noFill/>
                </a:ln>
                <a:solidFill>
                  <a:prstClr val="black"/>
                </a:solidFill>
                <a:effectLst/>
                <a:uLnTx/>
                <a:uFillTx/>
                <a:latin typeface="Arial"/>
                <a:ea typeface="+mn-ea"/>
                <a:cs typeface="+mn-cs"/>
              </a:rPr>
              <a:t>is.na</a:t>
            </a:r>
            <a:r>
              <a:rPr kumimoji="0" lang="en-US" sz="1400" b="0" i="0" u="none" strike="noStrike" kern="1200" cap="none" spc="0" normalizeH="0" baseline="0" noProof="0" dirty="0">
                <a:ln>
                  <a:noFill/>
                </a:ln>
                <a:solidFill>
                  <a:prstClr val="black"/>
                </a:solidFill>
                <a:effectLst/>
                <a:uLnTx/>
                <a:uFillTx/>
                <a:latin typeface="Arial"/>
                <a:ea typeface="+mn-ea"/>
                <a:cs typeface="+mn-cs"/>
              </a:rPr>
              <a:t>(x)))</a:t>
            </a:r>
          </a:p>
        </p:txBody>
      </p:sp>
      <p:pic>
        <p:nvPicPr>
          <p:cNvPr id="6" name="Picture 5">
            <a:extLst>
              <a:ext uri="{FF2B5EF4-FFF2-40B4-BE49-F238E27FC236}">
                <a16:creationId xmlns:a16="http://schemas.microsoft.com/office/drawing/2014/main" id="{4C5F9870-5373-4B41-B4BC-E79102A48781}"/>
              </a:ext>
            </a:extLst>
          </p:cNvPr>
          <p:cNvPicPr>
            <a:picLocks noChangeAspect="1"/>
          </p:cNvPicPr>
          <p:nvPr/>
        </p:nvPicPr>
        <p:blipFill>
          <a:blip r:embed="rId3"/>
          <a:stretch>
            <a:fillRect/>
          </a:stretch>
        </p:blipFill>
        <p:spPr>
          <a:xfrm>
            <a:off x="6202120" y="2281819"/>
            <a:ext cx="2577558" cy="2145082"/>
          </a:xfrm>
          <a:prstGeom prst="rect">
            <a:avLst/>
          </a:prstGeom>
        </p:spPr>
      </p:pic>
    </p:spTree>
    <p:extLst>
      <p:ext uri="{BB962C8B-B14F-4D97-AF65-F5344CB8AC3E}">
        <p14:creationId xmlns:p14="http://schemas.microsoft.com/office/powerpoint/2010/main" val="690034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65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3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Visualizing Distributions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206522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31AD-F4B5-2643-9C90-2B66364DF581}"/>
              </a:ext>
            </a:extLst>
          </p:cNvPr>
          <p:cNvSpPr>
            <a:spLocks noGrp="1"/>
          </p:cNvSpPr>
          <p:nvPr>
            <p:ph type="title"/>
          </p:nvPr>
        </p:nvSpPr>
        <p:spPr/>
        <p:txBody>
          <a:bodyPr/>
          <a:lstStyle/>
          <a:p>
            <a:r>
              <a:rPr lang="en-US" dirty="0"/>
              <a:t>Categorical Variables</a:t>
            </a:r>
          </a:p>
        </p:txBody>
      </p:sp>
      <p:pic>
        <p:nvPicPr>
          <p:cNvPr id="4" name="Picture 3">
            <a:extLst>
              <a:ext uri="{FF2B5EF4-FFF2-40B4-BE49-F238E27FC236}">
                <a16:creationId xmlns:a16="http://schemas.microsoft.com/office/drawing/2014/main" id="{635CF660-CF6A-4B4D-BC04-FED2F8EE7521}"/>
              </a:ext>
            </a:extLst>
          </p:cNvPr>
          <p:cNvPicPr>
            <a:picLocks noChangeAspect="1"/>
          </p:cNvPicPr>
          <p:nvPr/>
        </p:nvPicPr>
        <p:blipFill>
          <a:blip r:embed="rId2"/>
          <a:stretch>
            <a:fillRect/>
          </a:stretch>
        </p:blipFill>
        <p:spPr>
          <a:xfrm>
            <a:off x="421341" y="2368057"/>
            <a:ext cx="4438446" cy="3646663"/>
          </a:xfrm>
          <a:prstGeom prst="rect">
            <a:avLst/>
          </a:prstGeom>
        </p:spPr>
      </p:pic>
      <p:sp>
        <p:nvSpPr>
          <p:cNvPr id="5" name="Rectangle 4">
            <a:extLst>
              <a:ext uri="{FF2B5EF4-FFF2-40B4-BE49-F238E27FC236}">
                <a16:creationId xmlns:a16="http://schemas.microsoft.com/office/drawing/2014/main" id="{BA37A19D-7D90-AE4C-BBA9-8EB419164312}"/>
              </a:ext>
            </a:extLst>
          </p:cNvPr>
          <p:cNvSpPr/>
          <p:nvPr/>
        </p:nvSpPr>
        <p:spPr>
          <a:xfrm>
            <a:off x="685800" y="1454330"/>
            <a:ext cx="4572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600" b="0" i="0" u="none" strike="noStrike" kern="1200" cap="none" spc="0" normalizeH="0" baseline="0" noProof="0" dirty="0">
                <a:ln>
                  <a:noFill/>
                </a:ln>
                <a:solidFill>
                  <a:prstClr val="black"/>
                </a:solidFill>
                <a:effectLst/>
                <a:uLnTx/>
                <a:uFillTx/>
                <a:latin typeface="Arial"/>
                <a:ea typeface="+mn-ea"/>
                <a:cs typeface="+mn-cs"/>
              </a:rPr>
              <a:t>(</a:t>
            </a:r>
            <a:r>
              <a:rPr kumimoji="0" lang="en-US" sz="1600" b="0" i="0" u="none" strike="noStrike" kern="1200" cap="none" spc="0" normalizeH="0" baseline="0" noProof="0" dirty="0" err="1">
                <a:ln>
                  <a:noFill/>
                </a:ln>
                <a:solidFill>
                  <a:prstClr val="black"/>
                </a:solidFill>
                <a:effectLst/>
                <a:uLnTx/>
                <a:uFillTx/>
                <a:latin typeface="Arial"/>
                <a:ea typeface="+mn-ea"/>
                <a:cs typeface="+mn-cs"/>
              </a:rPr>
              <a:t>aes</a:t>
            </a:r>
            <a:r>
              <a:rPr kumimoji="0" lang="en-US" sz="1600" b="0" i="0" u="none" strike="noStrike" kern="1200" cap="none" spc="0" normalizeH="0" baseline="0" noProof="0" dirty="0">
                <a:ln>
                  <a:noFill/>
                </a:ln>
                <a:solidFill>
                  <a:prstClr val="black"/>
                </a:solidFill>
                <a:effectLst/>
                <a:uLnTx/>
                <a:uFillTx/>
                <a:latin typeface="Arial"/>
                <a:ea typeface="+mn-ea"/>
                <a:cs typeface="+mn-cs"/>
              </a:rPr>
              <a:t>(x = class, fill = class))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a:ea typeface="+mn-ea"/>
                <a:cs typeface="+mn-cs"/>
              </a:rPr>
              <a:t>geom_bar</a:t>
            </a:r>
            <a:r>
              <a:rPr kumimoji="0" lang="en-US" sz="1600" b="0" i="0" u="none" strike="noStrike" kern="1200" cap="none" spc="0" normalizeH="0" baseline="0" noProof="0" dirty="0">
                <a:ln>
                  <a:noFill/>
                </a:ln>
                <a:solidFill>
                  <a:prstClr val="black"/>
                </a:solidFill>
                <a:effectLst/>
                <a:uLnTx/>
                <a:uFillTx/>
                <a:latin typeface="Arial"/>
                <a:ea typeface="+mn-ea"/>
                <a:cs typeface="+mn-cs"/>
              </a:rPr>
              <a:t>()</a:t>
            </a:r>
          </a:p>
        </p:txBody>
      </p:sp>
      <p:pic>
        <p:nvPicPr>
          <p:cNvPr id="6" name="Picture 5">
            <a:extLst>
              <a:ext uri="{FF2B5EF4-FFF2-40B4-BE49-F238E27FC236}">
                <a16:creationId xmlns:a16="http://schemas.microsoft.com/office/drawing/2014/main" id="{A1E3004A-5523-C845-97B7-A29CBBB51A6F}"/>
              </a:ext>
            </a:extLst>
          </p:cNvPr>
          <p:cNvPicPr>
            <a:picLocks noChangeAspect="1"/>
          </p:cNvPicPr>
          <p:nvPr/>
        </p:nvPicPr>
        <p:blipFill>
          <a:blip r:embed="rId3"/>
          <a:stretch>
            <a:fillRect/>
          </a:stretch>
        </p:blipFill>
        <p:spPr>
          <a:xfrm>
            <a:off x="5507934" y="2391340"/>
            <a:ext cx="2466526" cy="3300281"/>
          </a:xfrm>
          <a:prstGeom prst="rect">
            <a:avLst/>
          </a:prstGeom>
        </p:spPr>
      </p:pic>
      <p:sp>
        <p:nvSpPr>
          <p:cNvPr id="7" name="Rectangle 6">
            <a:extLst>
              <a:ext uri="{FF2B5EF4-FFF2-40B4-BE49-F238E27FC236}">
                <a16:creationId xmlns:a16="http://schemas.microsoft.com/office/drawing/2014/main" id="{EB0F46F1-3EFC-2E44-8D23-0231E735FDC1}"/>
              </a:ext>
            </a:extLst>
          </p:cNvPr>
          <p:cNvSpPr/>
          <p:nvPr/>
        </p:nvSpPr>
        <p:spPr>
          <a:xfrm>
            <a:off x="5867400" y="1800036"/>
            <a:ext cx="17475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count(</a:t>
            </a:r>
            <a:r>
              <a:rPr kumimoji="0" lang="en-US" sz="1600" b="0" i="0" u="none" strike="noStrike" kern="1200" cap="none" spc="0" normalizeH="0" baseline="0" noProof="0" dirty="0" err="1">
                <a:ln>
                  <a:noFill/>
                </a:ln>
                <a:solidFill>
                  <a:prstClr val="black"/>
                </a:solidFill>
                <a:effectLst/>
                <a:uLnTx/>
                <a:uFillTx/>
                <a:latin typeface="Arial"/>
                <a:ea typeface="+mn-ea"/>
                <a:cs typeface="+mn-cs"/>
              </a:rPr>
              <a:t>mpg,class</a:t>
            </a:r>
            <a:r>
              <a:rPr kumimoji="0" lang="en-US" sz="1600" b="0" i="0" u="none" strike="noStrike" kern="1200" cap="none" spc="0" normalizeH="0" baseline="0" noProof="0" dirty="0">
                <a:ln>
                  <a:noFill/>
                </a:ln>
                <a:solidFill>
                  <a:prstClr val="black"/>
                </a:solidFill>
                <a:effectLst/>
                <a:uLnTx/>
                <a:uFillTx/>
                <a:latin typeface="Arial"/>
                <a:ea typeface="+mn-ea"/>
                <a:cs typeface="+mn-cs"/>
              </a:rPr>
              <a:t>)</a:t>
            </a:r>
          </a:p>
        </p:txBody>
      </p:sp>
      <p:sp>
        <p:nvSpPr>
          <p:cNvPr id="8" name="Rectangle 7">
            <a:extLst>
              <a:ext uri="{FF2B5EF4-FFF2-40B4-BE49-F238E27FC236}">
                <a16:creationId xmlns:a16="http://schemas.microsoft.com/office/drawing/2014/main" id="{79D030ED-FB08-3447-AD64-87BFFCF333FF}"/>
              </a:ext>
            </a:extLst>
          </p:cNvPr>
          <p:cNvSpPr/>
          <p:nvPr/>
        </p:nvSpPr>
        <p:spPr>
          <a:xfrm>
            <a:off x="0" y="5943600"/>
            <a:ext cx="63246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mpg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(x = class, fill = class)) + </a:t>
            </a:r>
            <a:r>
              <a:rPr kumimoji="0" lang="en-US" sz="1400" b="0" i="0" u="none" strike="noStrike" kern="1200" cap="none" spc="0" normalizeH="0" baseline="0" noProof="0" dirty="0" err="1">
                <a:ln>
                  <a:noFill/>
                </a:ln>
                <a:solidFill>
                  <a:prstClr val="black"/>
                </a:solidFill>
                <a:effectLst/>
                <a:uLnTx/>
                <a:uFillTx/>
                <a:latin typeface="Arial"/>
                <a:ea typeface="+mn-ea"/>
                <a:cs typeface="+mn-cs"/>
              </a:rPr>
              <a:t>geom_bar</a:t>
            </a:r>
            <a:r>
              <a:rPr kumimoji="0" lang="en-US" sz="1400" b="0" i="0" u="none" strike="noStrike" kern="1200" cap="none" spc="0" normalizeH="0" baseline="0" noProof="0" dirty="0">
                <a:ln>
                  <a:noFill/>
                </a:ln>
                <a:solidFill>
                  <a:prstClr val="black"/>
                </a:solidFill>
                <a:effectLst/>
                <a:uLnTx/>
                <a:uFillTx/>
                <a:latin typeface="Arial"/>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mn-ea"/>
                <a:cs typeface="+mn-cs"/>
              </a:rPr>
              <a:t>geom_text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r>
              <a:rPr kumimoji="0" lang="en-US" sz="1400" b="0" i="0" u="none" strike="noStrike" kern="1200" cap="none" spc="0" normalizeH="0" baseline="0" noProof="0" dirty="0" err="1">
                <a:ln>
                  <a:noFill/>
                </a:ln>
                <a:solidFill>
                  <a:prstClr val="black"/>
                </a:solidFill>
                <a:effectLst/>
                <a:uLnTx/>
                <a:uFillTx/>
                <a:latin typeface="Arial"/>
                <a:ea typeface="+mn-ea"/>
                <a:cs typeface="+mn-cs"/>
              </a:rPr>
              <a:t>aes</a:t>
            </a:r>
            <a:r>
              <a:rPr kumimoji="0" lang="en-US" sz="1400" b="0" i="0" u="none" strike="noStrike" kern="1200" cap="none" spc="0" normalizeH="0" baseline="0" noProof="0" dirty="0">
                <a:ln>
                  <a:noFill/>
                </a:ln>
                <a:solidFill>
                  <a:prstClr val="black"/>
                </a:solidFill>
                <a:effectLst/>
                <a:uLnTx/>
                <a:uFillTx/>
                <a:latin typeface="Arial"/>
                <a:ea typeface="+mn-ea"/>
                <a:cs typeface="+mn-cs"/>
              </a:rPr>
              <a:t>(class, </a:t>
            </a:r>
            <a:r>
              <a:rPr kumimoji="0" lang="en-US" sz="1400" b="0" i="0" u="none" strike="noStrike" kern="1200" cap="none" spc="0" normalizeH="0" baseline="0" noProof="0" dirty="0" err="1">
                <a:ln>
                  <a:noFill/>
                </a:ln>
                <a:solidFill>
                  <a:prstClr val="black"/>
                </a:solidFill>
                <a:effectLst/>
                <a:uLnTx/>
                <a:uFillTx/>
                <a:latin typeface="Arial"/>
                <a:ea typeface="+mn-ea"/>
                <a:cs typeface="+mn-cs"/>
              </a:rPr>
              <a:t>totals$n</a:t>
            </a:r>
            <a:r>
              <a:rPr kumimoji="0" lang="en-US" sz="1400" b="0" i="0" u="none" strike="noStrike" kern="1200" cap="none" spc="0" normalizeH="0" baseline="0" noProof="0" dirty="0">
                <a:ln>
                  <a:noFill/>
                </a:ln>
                <a:solidFill>
                  <a:prstClr val="black"/>
                </a:solidFill>
                <a:effectLst/>
                <a:uLnTx/>
                <a:uFillTx/>
                <a:latin typeface="Arial"/>
                <a:ea typeface="+mn-ea"/>
                <a:cs typeface="+mn-cs"/>
              </a:rPr>
              <a:t> + 2, label = </a:t>
            </a:r>
            <a:r>
              <a:rPr kumimoji="0" lang="en-US" sz="1400" b="0" i="0" u="none" strike="noStrike" kern="1200" cap="none" spc="0" normalizeH="0" baseline="0" noProof="0" dirty="0" err="1">
                <a:ln>
                  <a:noFill/>
                </a:ln>
                <a:solidFill>
                  <a:prstClr val="black"/>
                </a:solidFill>
                <a:effectLst/>
                <a:uLnTx/>
                <a:uFillTx/>
                <a:latin typeface="Arial"/>
                <a:ea typeface="+mn-ea"/>
                <a:cs typeface="+mn-cs"/>
              </a:rPr>
              <a:t>totals$n</a:t>
            </a:r>
            <a:r>
              <a:rPr kumimoji="0" lang="en-US" sz="1400" b="0" i="0" u="none" strike="noStrike" kern="1200" cap="none" spc="0" normalizeH="0" baseline="0" noProof="0" dirty="0">
                <a:ln>
                  <a:noFill/>
                </a:ln>
                <a:solidFill>
                  <a:prstClr val="black"/>
                </a:solidFill>
                <a:effectLst/>
                <a:uLnTx/>
                <a:uFillTx/>
                <a:latin typeface="Arial"/>
                <a:ea typeface="+mn-ea"/>
                <a:cs typeface="+mn-cs"/>
              </a:rPr>
              <a:t>, fill = NULL), data = totals)</a:t>
            </a:r>
          </a:p>
        </p:txBody>
      </p:sp>
    </p:spTree>
    <p:extLst>
      <p:ext uri="{BB962C8B-B14F-4D97-AF65-F5344CB8AC3E}">
        <p14:creationId xmlns:p14="http://schemas.microsoft.com/office/powerpoint/2010/main" val="85256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4" name="Rectangle 3">
            <a:extLst>
              <a:ext uri="{FF2B5EF4-FFF2-40B4-BE49-F238E27FC236}">
                <a16:creationId xmlns:a16="http://schemas.microsoft.com/office/drawing/2014/main" id="{7265748D-4EAF-BD4F-AAE1-89964CEF57E5}"/>
              </a:ext>
            </a:extLst>
          </p:cNvPr>
          <p:cNvSpPr/>
          <p:nvPr/>
        </p:nvSpPr>
        <p:spPr>
          <a:xfrm>
            <a:off x="313765" y="1775012"/>
            <a:ext cx="35052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aes</a:t>
            </a:r>
            <a:r>
              <a:rPr kumimoji="0" lang="en-US" sz="1800" b="0" i="0" u="none" strike="noStrike" kern="1200" cap="none" spc="0" normalizeH="0" baseline="0" noProof="0" dirty="0">
                <a:ln>
                  <a:noFill/>
                </a:ln>
                <a:solidFill>
                  <a:prstClr val="black"/>
                </a:solidFill>
                <a:effectLst/>
                <a:uLnTx/>
                <a:uFillTx/>
                <a:latin typeface="Arial"/>
                <a:ea typeface="+mn-ea"/>
                <a:cs typeface="+mn-cs"/>
              </a:rPr>
              <a:t>(x = </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fill = class))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geom_histogram</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p:txBody>
      </p:sp>
      <p:pic>
        <p:nvPicPr>
          <p:cNvPr id="5" name="Picture 4">
            <a:extLst>
              <a:ext uri="{FF2B5EF4-FFF2-40B4-BE49-F238E27FC236}">
                <a16:creationId xmlns:a16="http://schemas.microsoft.com/office/drawing/2014/main" id="{DD52D86F-123D-4249-B265-DA91D2534A4C}"/>
              </a:ext>
            </a:extLst>
          </p:cNvPr>
          <p:cNvPicPr>
            <a:picLocks noChangeAspect="1"/>
          </p:cNvPicPr>
          <p:nvPr/>
        </p:nvPicPr>
        <p:blipFill>
          <a:blip r:embed="rId3"/>
          <a:stretch>
            <a:fillRect/>
          </a:stretch>
        </p:blipFill>
        <p:spPr>
          <a:xfrm>
            <a:off x="489701" y="2994212"/>
            <a:ext cx="3153328" cy="2590800"/>
          </a:xfrm>
          <a:prstGeom prst="rect">
            <a:avLst/>
          </a:prstGeom>
        </p:spPr>
      </p:pic>
      <p:sp>
        <p:nvSpPr>
          <p:cNvPr id="6" name="Rectangle 5">
            <a:extLst>
              <a:ext uri="{FF2B5EF4-FFF2-40B4-BE49-F238E27FC236}">
                <a16:creationId xmlns:a16="http://schemas.microsoft.com/office/drawing/2014/main" id="{9000ADF8-D990-264C-B410-E2BAE67BFBC9}"/>
              </a:ext>
            </a:extLst>
          </p:cNvPr>
          <p:cNvSpPr/>
          <p:nvPr/>
        </p:nvSpPr>
        <p:spPr>
          <a:xfrm>
            <a:off x="4809565" y="1775012"/>
            <a:ext cx="38862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mpg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ggplot</a:t>
            </a:r>
            <a:r>
              <a:rPr kumimoji="0" lang="en-US" sz="1800" b="0" i="0" u="none" strike="noStrike" kern="1200" cap="none" spc="0" normalizeH="0" baseline="0" noProof="0" dirty="0">
                <a:ln>
                  <a:noFill/>
                </a:ln>
                <a:solidFill>
                  <a:prstClr val="black"/>
                </a:solidFill>
                <a:effectLst/>
                <a:uLnTx/>
                <a:uFillTx/>
                <a:latin typeface="Arial"/>
                <a:ea typeface="+mn-ea"/>
                <a:cs typeface="+mn-cs"/>
              </a:rPr>
              <a:t>(</a:t>
            </a:r>
            <a:r>
              <a:rPr kumimoji="0" lang="en-US" sz="1800" b="0" i="0" u="none" strike="noStrike" kern="1200" cap="none" spc="0" normalizeH="0" baseline="0" noProof="0" dirty="0" err="1">
                <a:ln>
                  <a:noFill/>
                </a:ln>
                <a:solidFill>
                  <a:prstClr val="black"/>
                </a:solidFill>
                <a:effectLst/>
                <a:uLnTx/>
                <a:uFillTx/>
                <a:latin typeface="Arial"/>
                <a:ea typeface="+mn-ea"/>
                <a:cs typeface="+mn-cs"/>
              </a:rPr>
              <a:t>aes</a:t>
            </a:r>
            <a:r>
              <a:rPr kumimoji="0" lang="en-US" sz="1800" b="0" i="0" u="none" strike="noStrike" kern="1200" cap="none" spc="0" normalizeH="0" baseline="0" noProof="0" dirty="0">
                <a:ln>
                  <a:noFill/>
                </a:ln>
                <a:solidFill>
                  <a:prstClr val="black"/>
                </a:solidFill>
                <a:effectLst/>
                <a:uLnTx/>
                <a:uFillTx/>
                <a:latin typeface="Arial"/>
                <a:ea typeface="+mn-ea"/>
                <a:cs typeface="+mn-cs"/>
              </a:rPr>
              <a:t>(x = </a:t>
            </a:r>
            <a:r>
              <a:rPr kumimoji="0" lang="en-US" sz="1800" b="0" i="0" u="none" strike="noStrike" kern="1200" cap="none" spc="0" normalizeH="0" baseline="0" noProof="0" dirty="0" err="1">
                <a:ln>
                  <a:noFill/>
                </a:ln>
                <a:solidFill>
                  <a:prstClr val="black"/>
                </a:solidFill>
                <a:effectLst/>
                <a:uLnTx/>
                <a:uFillTx/>
                <a:latin typeface="Arial"/>
                <a:ea typeface="+mn-ea"/>
                <a:cs typeface="+mn-cs"/>
              </a:rPr>
              <a:t>cty</a:t>
            </a:r>
            <a:r>
              <a:rPr kumimoji="0" lang="en-US" sz="1800" b="0" i="0" u="none" strike="noStrike" kern="1200" cap="none" spc="0" normalizeH="0" baseline="0" noProof="0" dirty="0">
                <a:ln>
                  <a:noFill/>
                </a:ln>
                <a:solidFill>
                  <a:prstClr val="black"/>
                </a:solidFill>
                <a:effectLst/>
                <a:uLnTx/>
                <a:uFillTx/>
                <a:latin typeface="Arial"/>
                <a:ea typeface="+mn-ea"/>
                <a:cs typeface="+mn-cs"/>
              </a:rPr>
              <a:t>, color = class))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geom_freqpoly</a:t>
            </a:r>
            <a:r>
              <a:rPr kumimoji="0" lang="en-US" sz="1800" b="0" i="0" u="none" strike="noStrike" kern="1200" cap="none" spc="0" normalizeH="0" baseline="0" noProof="0" dirty="0">
                <a:ln>
                  <a:noFill/>
                </a:ln>
                <a:solidFill>
                  <a:prstClr val="black"/>
                </a:solidFill>
                <a:effectLst/>
                <a:uLnTx/>
                <a:uFillTx/>
                <a:latin typeface="Arial"/>
                <a:ea typeface="+mn-ea"/>
                <a:cs typeface="+mn-cs"/>
              </a:rPr>
              <a:t> ()</a:t>
            </a:r>
          </a:p>
        </p:txBody>
      </p:sp>
      <p:pic>
        <p:nvPicPr>
          <p:cNvPr id="7" name="Picture 6">
            <a:extLst>
              <a:ext uri="{FF2B5EF4-FFF2-40B4-BE49-F238E27FC236}">
                <a16:creationId xmlns:a16="http://schemas.microsoft.com/office/drawing/2014/main" id="{99CE04A6-EA7A-214D-8B8F-4EFA43F73450}"/>
              </a:ext>
            </a:extLst>
          </p:cNvPr>
          <p:cNvPicPr>
            <a:picLocks noChangeAspect="1"/>
          </p:cNvPicPr>
          <p:nvPr/>
        </p:nvPicPr>
        <p:blipFill>
          <a:blip r:embed="rId4"/>
          <a:stretch>
            <a:fillRect/>
          </a:stretch>
        </p:blipFill>
        <p:spPr>
          <a:xfrm>
            <a:off x="5088690" y="2971800"/>
            <a:ext cx="3327950" cy="2734270"/>
          </a:xfrm>
          <a:prstGeom prst="rect">
            <a:avLst/>
          </a:prstGeom>
        </p:spPr>
      </p:pic>
    </p:spTree>
    <p:extLst>
      <p:ext uri="{BB962C8B-B14F-4D97-AF65-F5344CB8AC3E}">
        <p14:creationId xmlns:p14="http://schemas.microsoft.com/office/powerpoint/2010/main" val="95825421"/>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671</TotalTime>
  <Words>2667</Words>
  <Application>Microsoft Macintosh PowerPoint</Application>
  <PresentationFormat>On-screen Show (4:3)</PresentationFormat>
  <Paragraphs>341</Paragraphs>
  <Slides>58</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58</vt:i4>
      </vt:variant>
    </vt:vector>
  </HeadingPairs>
  <TitlesOfParts>
    <vt:vector size="64" baseType="lpstr">
      <vt:lpstr>Arial</vt:lpstr>
      <vt:lpstr>Calibri</vt:lpstr>
      <vt:lpstr>Calibri Light</vt:lpstr>
      <vt:lpstr>Cambria Math</vt:lpstr>
      <vt:lpstr>2U</vt:lpstr>
      <vt:lpstr>1_Body Slides</vt:lpstr>
      <vt:lpstr>Exploratory Data Analysis (EDA)</vt:lpstr>
      <vt:lpstr>What is EDA</vt:lpstr>
      <vt:lpstr>Why do EDA?</vt:lpstr>
      <vt:lpstr>Why Do EDA cont. </vt:lpstr>
      <vt:lpstr>How to do EDA</vt:lpstr>
      <vt:lpstr>PowerPoint Presentation</vt:lpstr>
      <vt:lpstr>EDA | Visualizing Distributions</vt:lpstr>
      <vt:lpstr>Categorical Variables</vt:lpstr>
      <vt:lpstr>Continuous Variables</vt:lpstr>
      <vt:lpstr>Continuous Variables</vt:lpstr>
      <vt:lpstr>Continuous Variables</vt:lpstr>
      <vt:lpstr>PowerPoint Presentation</vt:lpstr>
      <vt:lpstr>EDA |  Two Fundamental Parameters</vt:lpstr>
      <vt:lpstr>Center and Spread</vt:lpstr>
      <vt:lpstr>Center and Spread</vt:lpstr>
      <vt:lpstr>PowerPoint Presentation</vt:lpstr>
      <vt:lpstr>Break Outs</vt:lpstr>
      <vt:lpstr>Break Out 1 </vt:lpstr>
      <vt:lpstr>End Break Out 1</vt:lpstr>
      <vt:lpstr>Break Out 2</vt:lpstr>
      <vt:lpstr>Finding the P-value</vt:lpstr>
      <vt:lpstr>End Break Out 2</vt:lpstr>
      <vt:lpstr>Break Out 3</vt:lpstr>
      <vt:lpstr>ANOVA in R!</vt:lpstr>
      <vt:lpstr>End Break Out 3</vt:lpstr>
      <vt:lpstr>Break Out 4</vt:lpstr>
      <vt:lpstr>Multiple Comparison Adjustment: Bonferroni in R</vt:lpstr>
      <vt:lpstr>End Break Out 4</vt:lpstr>
      <vt:lpstr>Appendix: Example EDA</vt:lpstr>
      <vt:lpstr>Example | Diamonds</vt:lpstr>
      <vt:lpstr>EDA | A Review</vt:lpstr>
      <vt:lpstr>Diamonds</vt:lpstr>
      <vt:lpstr>EDA | Diamonds </vt:lpstr>
      <vt:lpstr>EDA | Diamonds </vt:lpstr>
      <vt:lpstr>EDA | Diamonds </vt:lpstr>
      <vt:lpstr>EDA | Diamonds </vt:lpstr>
      <vt:lpstr>EDA | Diamonds </vt:lpstr>
      <vt:lpstr>EDA | Diamonds </vt:lpstr>
      <vt:lpstr>EDA | Diamonds </vt:lpstr>
      <vt:lpstr>EDA | Diamonds </vt:lpstr>
      <vt:lpstr>EDA | Diamonds </vt:lpstr>
      <vt:lpstr>EDA | Diamonds </vt:lpstr>
      <vt:lpstr>PowerPoint Presentation</vt:lpstr>
      <vt:lpstr>Appendix 2:  Outliers and Missing Values</vt:lpstr>
      <vt:lpstr>Outliers and Unusual Values</vt:lpstr>
      <vt:lpstr>Outliers and Unusual Values</vt:lpstr>
      <vt:lpstr>mpg: Outliers and Unusual Values</vt:lpstr>
      <vt:lpstr>Flights: Outliers and Unusual Values</vt:lpstr>
      <vt:lpstr>Diamonds: Outliers and Unusual Values</vt:lpstr>
      <vt:lpstr>PowerPoint Presentation</vt:lpstr>
      <vt:lpstr>EDA | Missing Values</vt:lpstr>
      <vt:lpstr>Missing Values / NA = Not Available </vt:lpstr>
      <vt:lpstr>Missing Value | “” v. NA. v. &lt;NA&gt;</vt:lpstr>
      <vt:lpstr>Missing Value | “” v. NA. v. &lt;NA&gt;</vt:lpstr>
      <vt:lpstr>Missing Values | identify | FIFA</vt:lpstr>
      <vt:lpstr>Missing Values | identify | mpg</vt:lpstr>
      <vt:lpstr>Missing Values | identify | flights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 Outs</dc:title>
  <dc:creator>Microsoft Office User</dc:creator>
  <cp:lastModifiedBy>Microsoft Office User</cp:lastModifiedBy>
  <cp:revision>20</cp:revision>
  <dcterms:created xsi:type="dcterms:W3CDTF">2018-10-04T16:48:38Z</dcterms:created>
  <dcterms:modified xsi:type="dcterms:W3CDTF">2019-06-13T22:11:17Z</dcterms:modified>
</cp:coreProperties>
</file>